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Montserrat" panose="020B0604020202020204" charset="-52"/>
      <p:regular r:id="rId22"/>
      <p:bold r:id="rId23"/>
      <p:italic r:id="rId24"/>
      <p:boldItalic r:id="rId25"/>
    </p:embeddedFont>
    <p:embeddedFont>
      <p:font typeface="Lato" panose="020B0604020202020204" charset="0"/>
      <p:regular r:id="rId26"/>
      <p:bold r:id="rId27"/>
      <p:italic r:id="rId28"/>
      <p:boldItalic r:id="rId29"/>
    </p:embeddedFont>
    <p:embeddedFont>
      <p:font typeface="Raleway" panose="020B0604020202020204" charset="-52"/>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2EE49E-C762-47F2-AE76-F26575D265FF}">
  <a:tblStyle styleId="{BB2EE49E-C762-47F2-AE76-F26575D265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58" y="34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1e610f58b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1e610f58b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1e610f58b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1e610f58b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1e6b0c14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1e6b0c14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1e610f58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1e610f58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444500" algn="just" rtl="0">
              <a:lnSpc>
                <a:spcPct val="115000"/>
              </a:lnSpc>
              <a:spcBef>
                <a:spcPts val="0"/>
              </a:spcBef>
              <a:spcAft>
                <a:spcPts val="0"/>
              </a:spcAft>
              <a:buClr>
                <a:srgbClr val="000000"/>
              </a:buClr>
              <a:buSzPts val="1100"/>
              <a:buFont typeface="Arial"/>
              <a:buNone/>
            </a:pPr>
            <a:r>
              <a:rPr lang="ru" sz="1400">
                <a:latin typeface="Times New Roman"/>
                <a:ea typeface="Times New Roman"/>
                <a:cs typeface="Times New Roman"/>
                <a:sym typeface="Times New Roman"/>
              </a:rPr>
              <a:t>Загалом обсяг фінансування у 2018 році був нижчим ніж у 2017 та 2016 роках. Відповідно до розподілу коштів департаменту ЖКГ (з урахуванням всіх змін)  було затверджено на обслуговування та ремонт житлового фонду міста, вуличної інфраструктури, будівництво та реконструкцію об’єктів життєзабезпечення, рекреаційних зон, заходи щодо безпечного співіснування людей та тварин - </a:t>
            </a:r>
            <a:r>
              <a:rPr lang="ru" sz="1400" b="1">
                <a:latin typeface="Times New Roman"/>
                <a:ea typeface="Times New Roman"/>
                <a:cs typeface="Times New Roman"/>
                <a:sym typeface="Times New Roman"/>
              </a:rPr>
              <a:t>523,5</a:t>
            </a:r>
            <a:r>
              <a:rPr lang="ru" sz="1400">
                <a:latin typeface="Times New Roman"/>
                <a:ea typeface="Times New Roman"/>
                <a:cs typeface="Times New Roman"/>
                <a:sym typeface="Times New Roman"/>
              </a:rPr>
              <a:t> млн. грн. (у т.ч.  на оплату праці апарату та фахівців технагляду 19,4 млн.грн.) </a:t>
            </a: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1e610f58b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1e610f58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444500" algn="just" rtl="0">
              <a:lnSpc>
                <a:spcPct val="115000"/>
              </a:lnSpc>
              <a:spcBef>
                <a:spcPts val="0"/>
              </a:spcBef>
              <a:spcAft>
                <a:spcPts val="0"/>
              </a:spcAft>
              <a:buClr>
                <a:srgbClr val="000000"/>
              </a:buClr>
              <a:buSzPts val="1100"/>
              <a:buFont typeface="Arial"/>
              <a:buNone/>
            </a:pP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1e610f58b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1e610f58b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444500" algn="just" rtl="0">
              <a:lnSpc>
                <a:spcPct val="115000"/>
              </a:lnSpc>
              <a:spcBef>
                <a:spcPts val="0"/>
              </a:spcBef>
              <a:spcAft>
                <a:spcPts val="0"/>
              </a:spcAft>
              <a:buClr>
                <a:srgbClr val="000000"/>
              </a:buClr>
              <a:buSzPts val="1100"/>
              <a:buFont typeface="Arial"/>
              <a:buNone/>
            </a:pP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1e610f58b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1e610f58b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1e610f58b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51e610f58b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1e610f58b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1e610f58b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1e610f58b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1e610f58b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444500" algn="just" rtl="0">
              <a:lnSpc>
                <a:spcPct val="115000"/>
              </a:lnSpc>
              <a:spcBef>
                <a:spcPts val="0"/>
              </a:spcBef>
              <a:spcAft>
                <a:spcPts val="0"/>
              </a:spcAft>
              <a:buClr>
                <a:srgbClr val="000000"/>
              </a:buClr>
              <a:buSzPts val="1100"/>
              <a:buFont typeface="Arial"/>
              <a:buNone/>
            </a:pPr>
            <a:r>
              <a:rPr lang="ru" sz="1400">
                <a:latin typeface="Times New Roman"/>
                <a:ea typeface="Times New Roman"/>
                <a:cs typeface="Times New Roman"/>
                <a:sym typeface="Times New Roman"/>
              </a:rPr>
              <a:t>Загалом обсяг фінансування у 2018 році був нижчим ніж у 2017 та 2016 роках. Відповідно до розподілу коштів департаменту ЖКГ (з урахуванням всіх змін)  було затверджено на обслуговування та ремонт житлового фонду міста, вуличної інфраструктури, будівництво та реконструкцію об’єктів життєзабезпечення, рекреаційних зон, заходи щодо безпечного співіснування людей та тварин - </a:t>
            </a:r>
            <a:r>
              <a:rPr lang="ru" sz="1400" b="1">
                <a:latin typeface="Times New Roman"/>
                <a:ea typeface="Times New Roman"/>
                <a:cs typeface="Times New Roman"/>
                <a:sym typeface="Times New Roman"/>
              </a:rPr>
              <a:t>523,5</a:t>
            </a:r>
            <a:r>
              <a:rPr lang="ru" sz="1400">
                <a:latin typeface="Times New Roman"/>
                <a:ea typeface="Times New Roman"/>
                <a:cs typeface="Times New Roman"/>
                <a:sym typeface="Times New Roman"/>
              </a:rPr>
              <a:t> млн. грн. (у т.ч.  на оплату праці апарату та фахівців технагляду 19,4 млн.грн.) </a:t>
            </a: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f88252dc4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f88252dc4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444500" algn="just" rtl="0">
              <a:lnSpc>
                <a:spcPct val="115000"/>
              </a:lnSpc>
              <a:spcBef>
                <a:spcPts val="0"/>
              </a:spcBef>
              <a:spcAft>
                <a:spcPts val="0"/>
              </a:spcAft>
              <a:buClr>
                <a:srgbClr val="000000"/>
              </a:buClr>
              <a:buSzPts val="1100"/>
              <a:buFont typeface="Arial"/>
              <a:buNone/>
            </a:pPr>
            <a:r>
              <a:rPr lang="ru" sz="1400">
                <a:latin typeface="Times New Roman"/>
                <a:ea typeface="Times New Roman"/>
                <a:cs typeface="Times New Roman"/>
                <a:sym typeface="Times New Roman"/>
              </a:rPr>
              <a:t>Загалом обсяг фінансування у 2018 році був нижчим ніж у 2017 та 2016 роках. Відповідно до розподілу коштів департаменту ЖКГ (з урахуванням всіх змін)  було затверджено на обслуговування та ремонт житлового фонду міста, вуличної інфраструктури, будівництво та реконструкцію об’єктів життєзабезпечення, рекреаційних зон, заходи щодо безпечного співіснування людей та тварин - </a:t>
            </a:r>
            <a:r>
              <a:rPr lang="ru" sz="1400" b="1">
                <a:latin typeface="Times New Roman"/>
                <a:ea typeface="Times New Roman"/>
                <a:cs typeface="Times New Roman"/>
                <a:sym typeface="Times New Roman"/>
              </a:rPr>
              <a:t>523,5</a:t>
            </a:r>
            <a:r>
              <a:rPr lang="ru" sz="1400">
                <a:latin typeface="Times New Roman"/>
                <a:ea typeface="Times New Roman"/>
                <a:cs typeface="Times New Roman"/>
                <a:sym typeface="Times New Roman"/>
              </a:rPr>
              <a:t> млн. грн. (у т.ч.  на оплату праці апарату та фахівців технагляду 19,4 млн.грн.) </a:t>
            </a: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1e610f58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1e610f58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444500" algn="just" rtl="0">
              <a:lnSpc>
                <a:spcPct val="115000"/>
              </a:lnSpc>
              <a:spcBef>
                <a:spcPts val="0"/>
              </a:spcBef>
              <a:spcAft>
                <a:spcPts val="0"/>
              </a:spcAft>
              <a:buClr>
                <a:srgbClr val="000000"/>
              </a:buClr>
              <a:buSzPts val="1100"/>
              <a:buFont typeface="Arial"/>
              <a:buNone/>
            </a:pPr>
            <a:r>
              <a:rPr lang="ru" sz="1400">
                <a:latin typeface="Times New Roman"/>
                <a:ea typeface="Times New Roman"/>
                <a:cs typeface="Times New Roman"/>
                <a:sym typeface="Times New Roman"/>
              </a:rPr>
              <a:t>Загалом обсяг фінансування у 2018 році був нижчим ніж у 2017 та 2016 роках. Відповідно до розподілу коштів департаменту ЖКГ (з урахуванням всіх змін)  було затверджено на обслуговування та ремонт житлового фонду міста, вуличної інфраструктури, будівництво та реконструкцію об’єктів життєзабезпечення, рекреаційних зон, заходи щодо безпечного співіснування людей та тварин - </a:t>
            </a:r>
            <a:r>
              <a:rPr lang="ru" sz="1400" b="1">
                <a:latin typeface="Times New Roman"/>
                <a:ea typeface="Times New Roman"/>
                <a:cs typeface="Times New Roman"/>
                <a:sym typeface="Times New Roman"/>
              </a:rPr>
              <a:t>523,5</a:t>
            </a:r>
            <a:r>
              <a:rPr lang="ru" sz="1400">
                <a:latin typeface="Times New Roman"/>
                <a:ea typeface="Times New Roman"/>
                <a:cs typeface="Times New Roman"/>
                <a:sym typeface="Times New Roman"/>
              </a:rPr>
              <a:t> млн. грн. (у т.ч.  на оплату праці апарату та фахівців технагляду 19,4 млн.грн.) </a:t>
            </a: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1e610f58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1e610f58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444500" algn="just" rtl="0">
              <a:lnSpc>
                <a:spcPct val="115000"/>
              </a:lnSpc>
              <a:spcBef>
                <a:spcPts val="0"/>
              </a:spcBef>
              <a:spcAft>
                <a:spcPts val="0"/>
              </a:spcAft>
              <a:buClr>
                <a:srgbClr val="000000"/>
              </a:buClr>
              <a:buSzPts val="1100"/>
              <a:buFont typeface="Arial"/>
              <a:buNone/>
            </a:pPr>
            <a:r>
              <a:rPr lang="ru" sz="1400">
                <a:latin typeface="Times New Roman"/>
                <a:ea typeface="Times New Roman"/>
                <a:cs typeface="Times New Roman"/>
                <a:sym typeface="Times New Roman"/>
              </a:rPr>
              <a:t>Загалом обсяг фінансування у 2018 році був нижчим ніж у 2017 та 2016 роках. Відповідно до розподілу коштів департаменту ЖКГ (з урахуванням всіх змін)  було затверджено на обслуговування та ремонт житлового фонду міста, вуличної інфраструктури, будівництво та реконструкцію об’єктів життєзабезпечення, рекреаційних зон, заходи щодо безпечного співіснування людей та тварин - </a:t>
            </a:r>
            <a:r>
              <a:rPr lang="ru" sz="1400" b="1">
                <a:latin typeface="Times New Roman"/>
                <a:ea typeface="Times New Roman"/>
                <a:cs typeface="Times New Roman"/>
                <a:sym typeface="Times New Roman"/>
              </a:rPr>
              <a:t>523,5</a:t>
            </a:r>
            <a:r>
              <a:rPr lang="ru" sz="1400">
                <a:latin typeface="Times New Roman"/>
                <a:ea typeface="Times New Roman"/>
                <a:cs typeface="Times New Roman"/>
                <a:sym typeface="Times New Roman"/>
              </a:rPr>
              <a:t> млн. грн. (у т.ч.  на оплату праці апарату та фахівців технагляду 19,4 млн.грн.) </a:t>
            </a: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1e610f58b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1e610f58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444500" algn="just" rtl="0">
              <a:lnSpc>
                <a:spcPct val="115000"/>
              </a:lnSpc>
              <a:spcBef>
                <a:spcPts val="0"/>
              </a:spcBef>
              <a:spcAft>
                <a:spcPts val="0"/>
              </a:spcAft>
              <a:buClr>
                <a:srgbClr val="000000"/>
              </a:buClr>
              <a:buSzPts val="1100"/>
              <a:buFont typeface="Arial"/>
              <a:buNone/>
            </a:pPr>
            <a:r>
              <a:rPr lang="ru" sz="1400">
                <a:latin typeface="Times New Roman"/>
                <a:ea typeface="Times New Roman"/>
                <a:cs typeface="Times New Roman"/>
                <a:sym typeface="Times New Roman"/>
              </a:rPr>
              <a:t>Загалом обсяг фінансування у 2018 році був нижчим ніж у 2017 та 2016 роках. Відповідно до розподілу коштів департаменту ЖКГ (з урахуванням всіх змін)  було затверджено на обслуговування та ремонт житлового фонду міста, вуличної інфраструктури, будівництво та реконструкцію об’єктів життєзабезпечення, рекреаційних зон, заходи щодо безпечного співіснування людей та тварин - </a:t>
            </a:r>
            <a:r>
              <a:rPr lang="ru" sz="1400" b="1">
                <a:latin typeface="Times New Roman"/>
                <a:ea typeface="Times New Roman"/>
                <a:cs typeface="Times New Roman"/>
                <a:sym typeface="Times New Roman"/>
              </a:rPr>
              <a:t>523,5</a:t>
            </a:r>
            <a:r>
              <a:rPr lang="ru" sz="1400">
                <a:latin typeface="Times New Roman"/>
                <a:ea typeface="Times New Roman"/>
                <a:cs typeface="Times New Roman"/>
                <a:sym typeface="Times New Roman"/>
              </a:rPr>
              <a:t> млн. грн. (у т.ч.  на оплату праці апарату та фахівців технагляду 19,4 млн.грн.) </a:t>
            </a: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1e610f58b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1e610f58b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1e610f58b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1e610f58b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444500" algn="just" rtl="0">
              <a:lnSpc>
                <a:spcPct val="115000"/>
              </a:lnSpc>
              <a:spcBef>
                <a:spcPts val="0"/>
              </a:spcBef>
              <a:spcAft>
                <a:spcPts val="0"/>
              </a:spcAft>
              <a:buClr>
                <a:srgbClr val="000000"/>
              </a:buClr>
              <a:buSzPts val="1100"/>
              <a:buFont typeface="Arial"/>
              <a:buNone/>
            </a:pPr>
            <a:r>
              <a:rPr lang="ru" sz="1400">
                <a:latin typeface="Times New Roman"/>
                <a:ea typeface="Times New Roman"/>
                <a:cs typeface="Times New Roman"/>
                <a:sym typeface="Times New Roman"/>
              </a:rPr>
              <a:t>Загалом обсяг фінансування у 2018 році був нижчим ніж у 2017 та 2016 роках. Відповідно до розподілу коштів департаменту ЖКГ (з урахуванням всіх змін)  було затверджено на обслуговування та ремонт житлового фонду міста, вуличної інфраструктури, будівництво та реконструкцію об’єктів життєзабезпечення, рекреаційних зон, заходи щодо безпечного співіснування людей та тварин - </a:t>
            </a:r>
            <a:r>
              <a:rPr lang="ru" sz="1400" b="1">
                <a:latin typeface="Times New Roman"/>
                <a:ea typeface="Times New Roman"/>
                <a:cs typeface="Times New Roman"/>
                <a:sym typeface="Times New Roman"/>
              </a:rPr>
              <a:t>523,5</a:t>
            </a:r>
            <a:r>
              <a:rPr lang="ru" sz="1400">
                <a:latin typeface="Times New Roman"/>
                <a:ea typeface="Times New Roman"/>
                <a:cs typeface="Times New Roman"/>
                <a:sym typeface="Times New Roman"/>
              </a:rPr>
              <a:t> млн. грн. (у т.ч.  на оплату праці апарату та фахівців технагляду 19,4 млн.грн.) </a:t>
            </a: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1e610f58b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1e610f58b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444500" algn="just" rtl="0">
              <a:lnSpc>
                <a:spcPct val="115000"/>
              </a:lnSpc>
              <a:spcBef>
                <a:spcPts val="0"/>
              </a:spcBef>
              <a:spcAft>
                <a:spcPts val="0"/>
              </a:spcAft>
              <a:buClr>
                <a:srgbClr val="000000"/>
              </a:buClr>
              <a:buSzPts val="1100"/>
              <a:buFont typeface="Arial"/>
              <a:buNone/>
            </a:pPr>
            <a:r>
              <a:rPr lang="ru" sz="1400">
                <a:latin typeface="Times New Roman"/>
                <a:ea typeface="Times New Roman"/>
                <a:cs typeface="Times New Roman"/>
                <a:sym typeface="Times New Roman"/>
              </a:rPr>
              <a:t>Загалом обсяг фінансування у 2018 році був нижчим ніж у 2017 та 2016 роках. Відповідно до розподілу коштів департаменту ЖКГ (з урахуванням всіх змін)  було затверджено на обслуговування та ремонт житлового фонду міста, вуличної інфраструктури, будівництво та реконструкцію об’єктів життєзабезпечення, рекреаційних зон, заходи щодо безпечного співіснування людей та тварин - </a:t>
            </a:r>
            <a:r>
              <a:rPr lang="ru" sz="1400" b="1">
                <a:latin typeface="Times New Roman"/>
                <a:ea typeface="Times New Roman"/>
                <a:cs typeface="Times New Roman"/>
                <a:sym typeface="Times New Roman"/>
              </a:rPr>
              <a:t>523,5</a:t>
            </a:r>
            <a:r>
              <a:rPr lang="ru" sz="1400">
                <a:latin typeface="Times New Roman"/>
                <a:ea typeface="Times New Roman"/>
                <a:cs typeface="Times New Roman"/>
                <a:sym typeface="Times New Roman"/>
              </a:rPr>
              <a:t> млн. грн. (у т.ч.  на оплату праці апарату та фахівців технагляду 19,4 млн.грн.) </a:t>
            </a:r>
            <a:endParaRPr sz="14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1e610f58b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1e610f58b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18" name="Google Shape;18;p2"/>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600">
                <a:latin typeface="Raleway"/>
                <a:ea typeface="Raleway"/>
                <a:cs typeface="Raleway"/>
                <a:sym typeface="Raleway"/>
              </a:rPr>
              <a:t>Конфиденциально</a:t>
            </a:r>
            <a:endParaRPr sz="600" b="1">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600">
                <a:latin typeface="Raleway"/>
                <a:ea typeface="Raleway"/>
                <a:cs typeface="Raleway"/>
                <a:sym typeface="Raleway"/>
              </a:rPr>
              <a:t>Создано для компании </a:t>
            </a:r>
            <a:r>
              <a:rPr lang="ru" sz="600" b="1">
                <a:latin typeface="Raleway"/>
                <a:ea typeface="Raleway"/>
                <a:cs typeface="Raleway"/>
                <a:sym typeface="Raleway"/>
              </a:rPr>
              <a:t>[Название компании]</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ru" sz="600">
                <a:latin typeface="Raleway"/>
                <a:ea typeface="Raleway"/>
                <a:cs typeface="Raleway"/>
                <a:sym typeface="Raleway"/>
              </a:rPr>
              <a:t>Версия 1.0</a:t>
            </a:r>
            <a:endParaRPr sz="600" b="1">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4" name="Google Shape;11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
        <p:nvSpPr>
          <p:cNvPr id="115" name="Google Shape;115;p11">
            <a:hlinkClick r:id=""/>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1">
            <a:hlinkClick r:id=""/>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11">
            <a:hlinkClick r:id=""/>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11">
            <a:hlinkClick r:id=""/>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25" name="Google Shape;125;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26" name="Google Shape;126;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128" name="Google Shape;128;p12">
            <a:hlinkClick r:id=""/>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2">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Google Shape;130;p12">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1" name="Google Shape;131;p12">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134" name="Google Shape;13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135" name="Google Shape;135;p13">
            <a:hlinkClick r:id=""/>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3">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45" name="Google Shape;14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
        <p:nvSpPr>
          <p:cNvPr id="146" name="Google Shape;146;p14">
            <a:hlinkClick r:id=""/>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4">
            <a:hlinkClick r:id=""/>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4">
            <a:hlinkClick r:id=""/>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4">
            <a:hlinkClick r:id=""/>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152" name="Google Shape;152;p15">
            <a:hlinkClick r:id=""/>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15">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4" name="Google Shape;154;p15">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5" name="Google Shape;155;p15">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OC">
  <p:cSld name="SECTION_HEADER_1">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8" name="Google Shape;158;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
        <p:nvSpPr>
          <p:cNvPr id="159" name="Google Shape;159;p16"/>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600">
                <a:solidFill>
                  <a:srgbClr val="FFFFFF"/>
                </a:solidFill>
                <a:latin typeface="Raleway"/>
                <a:ea typeface="Raleway"/>
                <a:cs typeface="Raleway"/>
                <a:sym typeface="Raleway"/>
              </a:rPr>
              <a:t>Конфиденциально</a:t>
            </a:r>
            <a:endParaRPr sz="600" b="1">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600">
                <a:solidFill>
                  <a:srgbClr val="FFFFFF"/>
                </a:solidFill>
                <a:latin typeface="Raleway"/>
                <a:ea typeface="Raleway"/>
                <a:cs typeface="Raleway"/>
                <a:sym typeface="Raleway"/>
              </a:rPr>
              <a:t>Создано для компании </a:t>
            </a:r>
            <a:r>
              <a:rPr lang="ru" sz="600" b="1">
                <a:solidFill>
                  <a:srgbClr val="FFFFFF"/>
                </a:solidFill>
                <a:latin typeface="Raleway"/>
                <a:ea typeface="Raleway"/>
                <a:cs typeface="Raleway"/>
                <a:sym typeface="Raleway"/>
              </a:rPr>
              <a:t>[Название компании]</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ru" sz="600">
                <a:solidFill>
                  <a:srgbClr val="FFFFFF"/>
                </a:solidFill>
                <a:latin typeface="Raleway"/>
                <a:ea typeface="Raleway"/>
                <a:cs typeface="Raleway"/>
                <a:sym typeface="Raleway"/>
              </a:rPr>
              <a:t>Версия 1.0</a:t>
            </a:r>
            <a:endParaRPr sz="600" b="1">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1">
  <p:cSld name="SECTION_HEADER_2">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
        <p:nvSpPr>
          <p:cNvPr id="168" name="Google Shape;168;p17">
            <a:hlinkClick r:id=""/>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7">
            <a:hlinkClick r:id=""/>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7">
            <a:hlinkClick r:id=""/>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spTree>
      <p:nvGrpSpPr>
        <p:cNvPr id="1" name="Shape 21"/>
        <p:cNvGrpSpPr/>
        <p:nvPr/>
      </p:nvGrpSpPr>
      <p:grpSpPr>
        <a:xfrm>
          <a:off x="0" y="0"/>
          <a:ext cx="0" cy="0"/>
          <a:chOff x="0" y="0"/>
          <a:chExt cx="0" cy="0"/>
        </a:xfrm>
      </p:grpSpPr>
      <p:pic>
        <p:nvPicPr>
          <p:cNvPr id="22" name="Google Shape;22;p3"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 name="Google Shape;28;p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Google Shape;2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u"/>
              <a:t>‹#›</a:t>
            </a:fld>
            <a:endParaRPr/>
          </a:p>
        </p:txBody>
      </p:sp>
      <p:sp>
        <p:nvSpPr>
          <p:cNvPr id="30" name="Google Shape;30;p3">
            <a:hlinkClick r:id=""/>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 name="Google Shape;31;p3">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2" name="Google Shape;32;p3">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3" name="Google Shape;33;p3">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
        <p:nvSpPr>
          <p:cNvPr id="40" name="Google Shape;40;p4">
            <a:hlinkClick r:id=""/>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52" name="Google Shape;52;p5">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u"/>
              <a:t>‹#›</a:t>
            </a:fld>
            <a:endParaRPr/>
          </a:p>
        </p:txBody>
      </p:sp>
      <p:sp>
        <p:nvSpPr>
          <p:cNvPr id="59" name="Google Shape;59;p6">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 name="Google Shape;60;p6">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1" name="Google Shape;61;p6">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2" name="Google Shape;62;p6">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63" name="Google Shape;63;p6"/>
          <p:cNvSpPr txBox="1">
            <a:spLocks noGrp="1"/>
          </p:cNvSpPr>
          <p:nvPr>
            <p:ph type="body" idx="1"/>
          </p:nvPr>
        </p:nvSpPr>
        <p:spPr>
          <a:xfrm>
            <a:off x="729450" y="1068650"/>
            <a:ext cx="7688700" cy="10344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64"/>
        <p:cNvGrpSpPr/>
        <p:nvPr/>
      </p:nvGrpSpPr>
      <p:grpSpPr>
        <a:xfrm>
          <a:off x="0" y="0"/>
          <a:ext cx="0" cy="0"/>
          <a:chOff x="0" y="0"/>
          <a:chExt cx="0" cy="0"/>
        </a:xfrm>
      </p:grpSpPr>
      <p:pic>
        <p:nvPicPr>
          <p:cNvPr id="65" name="Google Shape;65;p7"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ru"/>
              <a:t>‹#›</a:t>
            </a:fld>
            <a:endParaRPr/>
          </a:p>
        </p:txBody>
      </p:sp>
      <p:sp>
        <p:nvSpPr>
          <p:cNvPr id="68" name="Google Shape;68;p7">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0" name="Google Shape;70;p7">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1" name="Google Shape;71;p7">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9" name="Google Shape;79;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Google Shape;8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82" name="Google Shape;82;p8">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8">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8">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Google Shape;85;p8">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92" name="Google Shape;92;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93" name="Google Shape;93;p9">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 name="Google Shape;94;p9">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5" name="Google Shape;95;p9">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6" name="Google Shape;96;p9">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105" name="Google Shape;105;p10">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0">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0">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Google Shape;108;p10">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a:spLocks noGrp="1"/>
          </p:cNvSpPr>
          <p:nvPr>
            <p:ph type="title"/>
          </p:nvPr>
        </p:nvSpPr>
        <p:spPr>
          <a:xfrm>
            <a:off x="192050" y="1546250"/>
            <a:ext cx="4301400" cy="233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ru" sz="2000">
                <a:solidFill>
                  <a:srgbClr val="000000"/>
                </a:solidFill>
                <a:latin typeface="Montserrat"/>
                <a:ea typeface="Montserrat"/>
                <a:cs typeface="Montserrat"/>
                <a:sym typeface="Montserrat"/>
              </a:rPr>
              <a:t>Звіт департаменту житлово-комунального господарства Миколаївської міської ради про виконання міського бюджету за 2018 рік.</a:t>
            </a:r>
            <a:endParaRPr sz="2000">
              <a:latin typeface="Montserrat"/>
              <a:ea typeface="Montserrat"/>
              <a:cs typeface="Montserrat"/>
              <a:sym typeface="Montserrat"/>
            </a:endParaRPr>
          </a:p>
          <a:p>
            <a:pPr marL="0" lvl="0" indent="0" algn="l" rtl="0">
              <a:spcBef>
                <a:spcPts val="0"/>
              </a:spcBef>
              <a:spcAft>
                <a:spcPts val="0"/>
              </a:spcAft>
              <a:buNone/>
            </a:pPr>
            <a:endParaRPr sz="2400"/>
          </a:p>
        </p:txBody>
      </p:sp>
      <p:pic>
        <p:nvPicPr>
          <p:cNvPr id="177" name="Google Shape;177;p18"/>
          <p:cNvPicPr preferRelativeResize="0"/>
          <p:nvPr/>
        </p:nvPicPr>
        <p:blipFill>
          <a:blip r:embed="rId3">
            <a:alphaModFix/>
          </a:blip>
          <a:stretch>
            <a:fillRect/>
          </a:stretch>
        </p:blipFill>
        <p:spPr>
          <a:xfrm>
            <a:off x="5613708" y="1116489"/>
            <a:ext cx="2488580" cy="2452426"/>
          </a:xfrm>
          <a:prstGeom prst="rect">
            <a:avLst/>
          </a:prstGeom>
          <a:noFill/>
          <a:ln>
            <a:noFill/>
          </a:ln>
        </p:spPr>
      </p:pic>
      <p:pic>
        <p:nvPicPr>
          <p:cNvPr id="178" name="Google Shape;178;p18"/>
          <p:cNvPicPr preferRelativeResize="0"/>
          <p:nvPr/>
        </p:nvPicPr>
        <p:blipFill>
          <a:blip r:embed="rId4">
            <a:alphaModFix/>
          </a:blip>
          <a:stretch>
            <a:fillRect/>
          </a:stretch>
        </p:blipFill>
        <p:spPr>
          <a:xfrm>
            <a:off x="4572000" y="4093525"/>
            <a:ext cx="4572001" cy="1049975"/>
          </a:xfrm>
          <a:prstGeom prst="rect">
            <a:avLst/>
          </a:prstGeom>
          <a:noFill/>
          <a:ln>
            <a:noFill/>
          </a:ln>
        </p:spPr>
      </p:pic>
      <p:sp>
        <p:nvSpPr>
          <p:cNvPr id="179" name="Google Shape;179;p18"/>
          <p:cNvSpPr txBox="1"/>
          <p:nvPr/>
        </p:nvSpPr>
        <p:spPr>
          <a:xfrm>
            <a:off x="5917050" y="4627025"/>
            <a:ext cx="1980900" cy="21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300">
                <a:latin typeface="Montserrat"/>
                <a:ea typeface="Montserrat"/>
                <a:cs typeface="Montserrat"/>
                <a:sym typeface="Montserrat"/>
              </a:rPr>
              <a:t>м. Миколаїв </a:t>
            </a:r>
            <a:endParaRPr sz="1300">
              <a:latin typeface="Montserrat"/>
              <a:ea typeface="Montserrat"/>
              <a:cs typeface="Montserrat"/>
              <a:sym typeface="Montserrat"/>
            </a:endParaRPr>
          </a:p>
          <a:p>
            <a:pPr marL="0" lvl="0" indent="0" algn="ctr" rtl="0">
              <a:spcBef>
                <a:spcPts val="0"/>
              </a:spcBef>
              <a:spcAft>
                <a:spcPts val="0"/>
              </a:spcAft>
              <a:buNone/>
            </a:pPr>
            <a:r>
              <a:rPr lang="ru" sz="1300">
                <a:latin typeface="Montserrat"/>
                <a:ea typeface="Montserrat"/>
                <a:cs typeface="Montserrat"/>
                <a:sym typeface="Montserrat"/>
              </a:rPr>
              <a:t>2019</a:t>
            </a:r>
            <a:endParaRPr sz="1300">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7"/>
          <p:cNvSpPr txBox="1"/>
          <p:nvPr/>
        </p:nvSpPr>
        <p:spPr>
          <a:xfrm>
            <a:off x="5632000" y="3469625"/>
            <a:ext cx="2556300" cy="66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endParaRPr sz="4300" b="1">
              <a:solidFill>
                <a:schemeClr val="dk1"/>
              </a:solidFill>
              <a:latin typeface="Lato"/>
              <a:ea typeface="Lato"/>
              <a:cs typeface="Lato"/>
              <a:sym typeface="Lato"/>
            </a:endParaRPr>
          </a:p>
        </p:txBody>
      </p:sp>
      <p:graphicFrame>
        <p:nvGraphicFramePr>
          <p:cNvPr id="253" name="Google Shape;253;p27"/>
          <p:cNvGraphicFramePr/>
          <p:nvPr/>
        </p:nvGraphicFramePr>
        <p:xfrm>
          <a:off x="301988" y="703005"/>
          <a:ext cx="3000000" cy="3000000"/>
        </p:xfrm>
        <a:graphic>
          <a:graphicData uri="http://schemas.openxmlformats.org/drawingml/2006/table">
            <a:tbl>
              <a:tblPr>
                <a:noFill/>
                <a:tableStyleId>{BB2EE49E-C762-47F2-AE76-F26575D265FF}</a:tableStyleId>
              </a:tblPr>
              <a:tblGrid>
                <a:gridCol w="4243750">
                  <a:extLst>
                    <a:ext uri="{9D8B030D-6E8A-4147-A177-3AD203B41FA5}">
                      <a16:colId xmlns:a16="http://schemas.microsoft.com/office/drawing/2014/main" val="20000"/>
                    </a:ext>
                  </a:extLst>
                </a:gridCol>
                <a:gridCol w="4445000">
                  <a:extLst>
                    <a:ext uri="{9D8B030D-6E8A-4147-A177-3AD203B41FA5}">
                      <a16:colId xmlns:a16="http://schemas.microsoft.com/office/drawing/2014/main" val="20001"/>
                    </a:ext>
                  </a:extLst>
                </a:gridCol>
              </a:tblGrid>
              <a:tr h="768400">
                <a:tc>
                  <a:txBody>
                    <a:bodyPr/>
                    <a:lstStyle/>
                    <a:p>
                      <a:pPr marL="25400" lvl="0" indent="0" algn="l" rtl="0">
                        <a:lnSpc>
                          <a:spcPct val="115000"/>
                        </a:lnSpc>
                        <a:spcBef>
                          <a:spcPts val="0"/>
                        </a:spcBef>
                        <a:spcAft>
                          <a:spcPts val="0"/>
                        </a:spcAft>
                        <a:buNone/>
                      </a:pPr>
                      <a:r>
                        <a:rPr lang="ru" sz="1200">
                          <a:latin typeface="Montserrat"/>
                          <a:ea typeface="Montserrat"/>
                          <a:cs typeface="Montserrat"/>
                          <a:sym typeface="Montserrat"/>
                        </a:rPr>
                        <a:t>Збереження та утримання на належному рівні зеленої зони населеного пункту та поліпшення його екологічних умов</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ctr" rtl="0">
                        <a:lnSpc>
                          <a:spcPct val="115000"/>
                        </a:lnSpc>
                        <a:spcBef>
                          <a:spcPts val="0"/>
                        </a:spcBef>
                        <a:spcAft>
                          <a:spcPts val="0"/>
                        </a:spcAft>
                        <a:buNone/>
                      </a:pPr>
                      <a:r>
                        <a:rPr lang="ru" sz="1200">
                          <a:latin typeface="Montserrat"/>
                          <a:ea typeface="Montserrat"/>
                          <a:cs typeface="Montserrat"/>
                          <a:sym typeface="Montserrat"/>
                        </a:rPr>
                        <a:t>34649,6</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1550">
                <a:tc>
                  <a:txBody>
                    <a:bodyPr/>
                    <a:lstStyle/>
                    <a:p>
                      <a:pPr marL="25400" lvl="0" indent="0" algn="l" rtl="0">
                        <a:lnSpc>
                          <a:spcPct val="115000"/>
                        </a:lnSpc>
                        <a:spcBef>
                          <a:spcPts val="0"/>
                        </a:spcBef>
                        <a:spcAft>
                          <a:spcPts val="0"/>
                        </a:spcAft>
                        <a:buNone/>
                      </a:pPr>
                      <a:r>
                        <a:rPr lang="ru" sz="1200">
                          <a:latin typeface="Montserrat"/>
                          <a:ea typeface="Montserrat"/>
                          <a:cs typeface="Montserrat"/>
                          <a:sym typeface="Montserrat"/>
                        </a:rPr>
                        <a:t>Утримання та поточний ремонт МАФ</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ctr" rtl="0">
                        <a:lnSpc>
                          <a:spcPct val="115000"/>
                        </a:lnSpc>
                        <a:spcBef>
                          <a:spcPts val="0"/>
                        </a:spcBef>
                        <a:spcAft>
                          <a:spcPts val="0"/>
                        </a:spcAft>
                        <a:buNone/>
                      </a:pPr>
                      <a:r>
                        <a:rPr lang="ru" sz="1200">
                          <a:latin typeface="Montserrat"/>
                          <a:ea typeface="Montserrat"/>
                          <a:cs typeface="Montserrat"/>
                          <a:sym typeface="Montserrat"/>
                        </a:rPr>
                        <a:t>3096,5</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69975">
                <a:tc>
                  <a:txBody>
                    <a:bodyPr/>
                    <a:lstStyle/>
                    <a:p>
                      <a:pPr marL="25400" lvl="0" indent="0" algn="l" rtl="0">
                        <a:lnSpc>
                          <a:spcPct val="115000"/>
                        </a:lnSpc>
                        <a:spcBef>
                          <a:spcPts val="0"/>
                        </a:spcBef>
                        <a:spcAft>
                          <a:spcPts val="0"/>
                        </a:spcAft>
                        <a:buNone/>
                      </a:pPr>
                      <a:r>
                        <a:rPr lang="ru" sz="1200">
                          <a:latin typeface="Montserrat"/>
                          <a:ea typeface="Montserrat"/>
                          <a:cs typeface="Montserrat"/>
                          <a:sym typeface="Montserrat"/>
                        </a:rPr>
                        <a:t>Забезпечення сприятливих умов для співіснування людей та тварин</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ctr" rtl="0">
                        <a:lnSpc>
                          <a:spcPct val="115000"/>
                        </a:lnSpc>
                        <a:spcBef>
                          <a:spcPts val="0"/>
                        </a:spcBef>
                        <a:spcAft>
                          <a:spcPts val="0"/>
                        </a:spcAft>
                        <a:buNone/>
                      </a:pPr>
                      <a:r>
                        <a:rPr lang="ru" sz="1200">
                          <a:latin typeface="Montserrat"/>
                          <a:ea typeface="Montserrat"/>
                          <a:cs typeface="Montserrat"/>
                          <a:sym typeface="Montserrat"/>
                        </a:rPr>
                        <a:t>5105,0</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69975">
                <a:tc>
                  <a:txBody>
                    <a:bodyPr/>
                    <a:lstStyle/>
                    <a:p>
                      <a:pPr marL="25400" lvl="0" indent="0" algn="l" rtl="0">
                        <a:lnSpc>
                          <a:spcPct val="115000"/>
                        </a:lnSpc>
                        <a:spcBef>
                          <a:spcPts val="0"/>
                        </a:spcBef>
                        <a:spcAft>
                          <a:spcPts val="0"/>
                        </a:spcAft>
                        <a:buNone/>
                      </a:pPr>
                      <a:r>
                        <a:rPr lang="ru" sz="1200">
                          <a:latin typeface="Montserrat"/>
                          <a:ea typeface="Montserrat"/>
                          <a:cs typeface="Montserrat"/>
                          <a:sym typeface="Montserrat"/>
                        </a:rPr>
                        <a:t>Внески до статутного фонду КП «Миколаївкомунтранс»</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ctr" rtl="0">
                        <a:lnSpc>
                          <a:spcPct val="115000"/>
                        </a:lnSpc>
                        <a:spcBef>
                          <a:spcPts val="0"/>
                        </a:spcBef>
                        <a:spcAft>
                          <a:spcPts val="0"/>
                        </a:spcAft>
                        <a:buNone/>
                      </a:pPr>
                      <a:r>
                        <a:rPr lang="ru" sz="1200">
                          <a:latin typeface="Montserrat"/>
                          <a:ea typeface="Montserrat"/>
                          <a:cs typeface="Montserrat"/>
                          <a:sym typeface="Montserrat"/>
                        </a:rPr>
                        <a:t>5300,0</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68400">
                <a:tc>
                  <a:txBody>
                    <a:bodyPr/>
                    <a:lstStyle/>
                    <a:p>
                      <a:pPr marL="25400" lvl="0" indent="0" algn="l" rtl="0">
                        <a:lnSpc>
                          <a:spcPct val="115000"/>
                        </a:lnSpc>
                        <a:spcBef>
                          <a:spcPts val="0"/>
                        </a:spcBef>
                        <a:spcAft>
                          <a:spcPts val="0"/>
                        </a:spcAft>
                        <a:buNone/>
                      </a:pPr>
                      <a:r>
                        <a:rPr lang="ru" sz="1200">
                          <a:latin typeface="Montserrat"/>
                          <a:ea typeface="Montserrat"/>
                          <a:cs typeface="Montserrat"/>
                          <a:sym typeface="Montserrat"/>
                        </a:rPr>
                        <a:t>Збереження та утримання на належному рівні зеленої зони населеного пункту та поліпшення його екологічних умов</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ctr" rtl="0">
                        <a:lnSpc>
                          <a:spcPct val="115000"/>
                        </a:lnSpc>
                        <a:spcBef>
                          <a:spcPts val="0"/>
                        </a:spcBef>
                        <a:spcAft>
                          <a:spcPts val="0"/>
                        </a:spcAft>
                        <a:buNone/>
                      </a:pPr>
                      <a:r>
                        <a:rPr lang="ru" sz="1200">
                          <a:latin typeface="Montserrat"/>
                          <a:ea typeface="Montserrat"/>
                          <a:cs typeface="Montserrat"/>
                          <a:sym typeface="Montserrat"/>
                        </a:rPr>
                        <a:t>34649,6</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904925">
                <a:tc>
                  <a:txBody>
                    <a:bodyPr/>
                    <a:lstStyle/>
                    <a:p>
                      <a:pPr marL="25400" lvl="0" indent="0" algn="l" rtl="0">
                        <a:lnSpc>
                          <a:spcPct val="115000"/>
                        </a:lnSpc>
                        <a:spcBef>
                          <a:spcPts val="0"/>
                        </a:spcBef>
                        <a:spcAft>
                          <a:spcPts val="0"/>
                        </a:spcAft>
                        <a:buNone/>
                      </a:pPr>
                      <a:r>
                        <a:rPr lang="ru" sz="1200">
                          <a:latin typeface="Montserrat"/>
                          <a:ea typeface="Montserrat"/>
                          <a:cs typeface="Montserrat"/>
                          <a:sym typeface="Montserrat"/>
                        </a:rPr>
                        <a:t>Проведення просвітницької роботи з населенням; </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ctr" rtl="0">
                        <a:lnSpc>
                          <a:spcPct val="115000"/>
                        </a:lnSpc>
                        <a:spcBef>
                          <a:spcPts val="0"/>
                        </a:spcBef>
                        <a:spcAft>
                          <a:spcPts val="0"/>
                        </a:spcAft>
                        <a:buNone/>
                      </a:pPr>
                      <a:r>
                        <a:rPr lang="ru" sz="1200">
                          <a:latin typeface="Montserrat"/>
                          <a:ea typeface="Montserrat"/>
                          <a:cs typeface="Montserrat"/>
                          <a:sym typeface="Montserrat"/>
                        </a:rPr>
                        <a:t>457,0</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pic>
        <p:nvPicPr>
          <p:cNvPr id="258" name="Google Shape;258;p28"/>
          <p:cNvPicPr preferRelativeResize="0"/>
          <p:nvPr/>
        </p:nvPicPr>
        <p:blipFill>
          <a:blip r:embed="rId3">
            <a:alphaModFix/>
          </a:blip>
          <a:stretch>
            <a:fillRect/>
          </a:stretch>
        </p:blipFill>
        <p:spPr>
          <a:xfrm>
            <a:off x="0" y="4282625"/>
            <a:ext cx="9143999" cy="910800"/>
          </a:xfrm>
          <a:prstGeom prst="rect">
            <a:avLst/>
          </a:prstGeom>
          <a:noFill/>
          <a:ln>
            <a:noFill/>
          </a:ln>
        </p:spPr>
      </p:pic>
      <p:sp>
        <p:nvSpPr>
          <p:cNvPr id="259" name="Google Shape;259;p28"/>
          <p:cNvSpPr txBox="1"/>
          <p:nvPr/>
        </p:nvSpPr>
        <p:spPr>
          <a:xfrm>
            <a:off x="5632000" y="3469625"/>
            <a:ext cx="2556300" cy="66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endParaRPr sz="4300" b="1">
              <a:solidFill>
                <a:schemeClr val="dk1"/>
              </a:solidFill>
              <a:latin typeface="Lato"/>
              <a:ea typeface="Lato"/>
              <a:cs typeface="Lato"/>
              <a:sym typeface="Lato"/>
            </a:endParaRPr>
          </a:p>
        </p:txBody>
      </p:sp>
      <p:pic>
        <p:nvPicPr>
          <p:cNvPr id="260" name="Google Shape;260;p28"/>
          <p:cNvPicPr preferRelativeResize="0"/>
          <p:nvPr/>
        </p:nvPicPr>
        <p:blipFill>
          <a:blip r:embed="rId4">
            <a:alphaModFix/>
          </a:blip>
          <a:stretch>
            <a:fillRect/>
          </a:stretch>
        </p:blipFill>
        <p:spPr>
          <a:xfrm>
            <a:off x="4260550" y="608450"/>
            <a:ext cx="4519475" cy="1853650"/>
          </a:xfrm>
          <a:prstGeom prst="rect">
            <a:avLst/>
          </a:prstGeom>
          <a:noFill/>
          <a:ln>
            <a:noFill/>
          </a:ln>
        </p:spPr>
      </p:pic>
      <p:pic>
        <p:nvPicPr>
          <p:cNvPr id="261" name="Google Shape;261;p28"/>
          <p:cNvPicPr preferRelativeResize="0"/>
          <p:nvPr/>
        </p:nvPicPr>
        <p:blipFill>
          <a:blip r:embed="rId5">
            <a:alphaModFix/>
          </a:blip>
          <a:stretch>
            <a:fillRect/>
          </a:stretch>
        </p:blipFill>
        <p:spPr>
          <a:xfrm>
            <a:off x="4260550" y="2529300"/>
            <a:ext cx="4519476" cy="1797050"/>
          </a:xfrm>
          <a:prstGeom prst="rect">
            <a:avLst/>
          </a:prstGeom>
          <a:noFill/>
          <a:ln>
            <a:noFill/>
          </a:ln>
        </p:spPr>
      </p:pic>
      <p:sp>
        <p:nvSpPr>
          <p:cNvPr id="262" name="Google Shape;262;p28"/>
          <p:cNvSpPr txBox="1">
            <a:spLocks noGrp="1"/>
          </p:cNvSpPr>
          <p:nvPr>
            <p:ph type="title"/>
          </p:nvPr>
        </p:nvSpPr>
        <p:spPr>
          <a:xfrm>
            <a:off x="771900" y="1417700"/>
            <a:ext cx="39399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600">
                <a:solidFill>
                  <a:srgbClr val="000000"/>
                </a:solidFill>
                <a:latin typeface="Montserrat"/>
                <a:ea typeface="Montserrat"/>
                <a:cs typeface="Montserrat"/>
                <a:sym typeface="Montserrat"/>
              </a:rPr>
              <a:t>Проект реконструкції </a:t>
            </a:r>
            <a:endParaRPr sz="2600">
              <a:solidFill>
                <a:srgbClr val="000000"/>
              </a:solidFill>
              <a:latin typeface="Montserrat"/>
              <a:ea typeface="Montserrat"/>
              <a:cs typeface="Montserrat"/>
              <a:sym typeface="Montserrat"/>
            </a:endParaRPr>
          </a:p>
          <a:p>
            <a:pPr marL="0" lvl="0" indent="0" algn="l" rtl="0">
              <a:spcBef>
                <a:spcPts val="0"/>
              </a:spcBef>
              <a:spcAft>
                <a:spcPts val="0"/>
              </a:spcAft>
              <a:buNone/>
            </a:pPr>
            <a:r>
              <a:rPr lang="ru" sz="2600">
                <a:solidFill>
                  <a:srgbClr val="000000"/>
                </a:solidFill>
                <a:latin typeface="Montserrat"/>
                <a:ea typeface="Montserrat"/>
                <a:cs typeface="Montserrat"/>
                <a:sym typeface="Montserrat"/>
              </a:rPr>
              <a:t>Соборної площі</a:t>
            </a:r>
            <a:endParaRPr sz="2600">
              <a:solidFill>
                <a:srgbClr val="000000"/>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pic>
        <p:nvPicPr>
          <p:cNvPr id="267" name="Google Shape;267;p29"/>
          <p:cNvPicPr preferRelativeResize="0"/>
          <p:nvPr/>
        </p:nvPicPr>
        <p:blipFill>
          <a:blip r:embed="rId3">
            <a:alphaModFix/>
          </a:blip>
          <a:stretch>
            <a:fillRect/>
          </a:stretch>
        </p:blipFill>
        <p:spPr>
          <a:xfrm>
            <a:off x="0" y="4282625"/>
            <a:ext cx="9143999" cy="910800"/>
          </a:xfrm>
          <a:prstGeom prst="rect">
            <a:avLst/>
          </a:prstGeom>
          <a:noFill/>
          <a:ln>
            <a:noFill/>
          </a:ln>
        </p:spPr>
      </p:pic>
      <p:sp>
        <p:nvSpPr>
          <p:cNvPr id="268" name="Google Shape;268;p29"/>
          <p:cNvSpPr txBox="1"/>
          <p:nvPr/>
        </p:nvSpPr>
        <p:spPr>
          <a:xfrm>
            <a:off x="5632000" y="3469625"/>
            <a:ext cx="2556300" cy="66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endParaRPr sz="4300" b="1">
              <a:solidFill>
                <a:schemeClr val="dk1"/>
              </a:solidFill>
              <a:latin typeface="Lato"/>
              <a:ea typeface="Lato"/>
              <a:cs typeface="Lato"/>
              <a:sym typeface="Lato"/>
            </a:endParaRPr>
          </a:p>
        </p:txBody>
      </p:sp>
      <p:sp>
        <p:nvSpPr>
          <p:cNvPr id="269" name="Google Shape;269;p29"/>
          <p:cNvSpPr txBox="1">
            <a:spLocks noGrp="1"/>
          </p:cNvSpPr>
          <p:nvPr>
            <p:ph type="title"/>
          </p:nvPr>
        </p:nvSpPr>
        <p:spPr>
          <a:xfrm>
            <a:off x="595050" y="1226463"/>
            <a:ext cx="39399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600">
                <a:solidFill>
                  <a:srgbClr val="000000"/>
                </a:solidFill>
                <a:latin typeface="Montserrat"/>
                <a:ea typeface="Montserrat"/>
                <a:cs typeface="Montserrat"/>
                <a:sym typeface="Montserrat"/>
              </a:rPr>
              <a:t>Проекти  реконструкції </a:t>
            </a:r>
            <a:endParaRPr sz="2600">
              <a:solidFill>
                <a:srgbClr val="000000"/>
              </a:solidFill>
              <a:latin typeface="Montserrat"/>
              <a:ea typeface="Montserrat"/>
              <a:cs typeface="Montserrat"/>
              <a:sym typeface="Montserrat"/>
            </a:endParaRPr>
          </a:p>
          <a:p>
            <a:pPr marL="0" lvl="0" indent="0" algn="l" rtl="0">
              <a:spcBef>
                <a:spcPts val="0"/>
              </a:spcBef>
              <a:spcAft>
                <a:spcPts val="0"/>
              </a:spcAft>
              <a:buNone/>
            </a:pPr>
            <a:r>
              <a:rPr lang="ru">
                <a:solidFill>
                  <a:srgbClr val="000000"/>
                </a:solidFill>
                <a:latin typeface="Montserrat"/>
                <a:ea typeface="Montserrat"/>
                <a:cs typeface="Montserrat"/>
                <a:sym typeface="Montserrat"/>
              </a:rPr>
              <a:t>благоустрою кіл</a:t>
            </a:r>
            <a:endParaRPr sz="2600">
              <a:solidFill>
                <a:srgbClr val="000000"/>
              </a:solidFill>
              <a:latin typeface="Montserrat"/>
              <a:ea typeface="Montserrat"/>
              <a:cs typeface="Montserrat"/>
              <a:sym typeface="Montserrat"/>
            </a:endParaRPr>
          </a:p>
        </p:txBody>
      </p:sp>
      <p:pic>
        <p:nvPicPr>
          <p:cNvPr id="270" name="Google Shape;270;p29"/>
          <p:cNvPicPr preferRelativeResize="0"/>
          <p:nvPr/>
        </p:nvPicPr>
        <p:blipFill>
          <a:blip r:embed="rId4">
            <a:alphaModFix/>
          </a:blip>
          <a:stretch>
            <a:fillRect/>
          </a:stretch>
        </p:blipFill>
        <p:spPr>
          <a:xfrm>
            <a:off x="3841950" y="625100"/>
            <a:ext cx="2497223" cy="1810978"/>
          </a:xfrm>
          <a:prstGeom prst="rect">
            <a:avLst/>
          </a:prstGeom>
          <a:noFill/>
          <a:ln>
            <a:noFill/>
          </a:ln>
        </p:spPr>
      </p:pic>
      <p:pic>
        <p:nvPicPr>
          <p:cNvPr id="271" name="Google Shape;271;p29"/>
          <p:cNvPicPr preferRelativeResize="0"/>
          <p:nvPr/>
        </p:nvPicPr>
        <p:blipFill>
          <a:blip r:embed="rId5">
            <a:alphaModFix/>
          </a:blip>
          <a:stretch>
            <a:fillRect/>
          </a:stretch>
        </p:blipFill>
        <p:spPr>
          <a:xfrm>
            <a:off x="6414750" y="625100"/>
            <a:ext cx="2556301" cy="1737948"/>
          </a:xfrm>
          <a:prstGeom prst="rect">
            <a:avLst/>
          </a:prstGeom>
          <a:noFill/>
          <a:ln>
            <a:noFill/>
          </a:ln>
        </p:spPr>
      </p:pic>
      <p:pic>
        <p:nvPicPr>
          <p:cNvPr id="272" name="Google Shape;272;p29"/>
          <p:cNvPicPr preferRelativeResize="0"/>
          <p:nvPr/>
        </p:nvPicPr>
        <p:blipFill>
          <a:blip r:embed="rId6">
            <a:alphaModFix/>
          </a:blip>
          <a:stretch>
            <a:fillRect/>
          </a:stretch>
        </p:blipFill>
        <p:spPr>
          <a:xfrm>
            <a:off x="3841950" y="2449075"/>
            <a:ext cx="2497224" cy="1866649"/>
          </a:xfrm>
          <a:prstGeom prst="rect">
            <a:avLst/>
          </a:prstGeom>
          <a:noFill/>
          <a:ln>
            <a:noFill/>
          </a:ln>
        </p:spPr>
      </p:pic>
      <p:pic>
        <p:nvPicPr>
          <p:cNvPr id="273" name="Google Shape;273;p29"/>
          <p:cNvPicPr preferRelativeResize="0"/>
          <p:nvPr/>
        </p:nvPicPr>
        <p:blipFill>
          <a:blip r:embed="rId7">
            <a:alphaModFix/>
          </a:blip>
          <a:stretch>
            <a:fillRect/>
          </a:stretch>
        </p:blipFill>
        <p:spPr>
          <a:xfrm>
            <a:off x="6388700" y="2471650"/>
            <a:ext cx="2658250" cy="18666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0"/>
          <p:cNvSpPr txBox="1"/>
          <p:nvPr/>
        </p:nvSpPr>
        <p:spPr>
          <a:xfrm>
            <a:off x="0" y="-33347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30"/>
          <p:cNvSpPr txBox="1">
            <a:spLocks noGrp="1"/>
          </p:cNvSpPr>
          <p:nvPr>
            <p:ph type="title"/>
          </p:nvPr>
        </p:nvSpPr>
        <p:spPr>
          <a:xfrm>
            <a:off x="706500" y="1241500"/>
            <a:ext cx="2293500" cy="624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ru" sz="1400">
                <a:solidFill>
                  <a:srgbClr val="000000"/>
                </a:solidFill>
                <a:latin typeface="Montserrat"/>
                <a:ea typeface="Montserrat"/>
                <a:cs typeface="Montserrat"/>
                <a:sym typeface="Montserrat"/>
              </a:rPr>
              <a:t>Комунальне господарство </a:t>
            </a:r>
            <a:endParaRPr sz="1400">
              <a:solidFill>
                <a:srgbClr val="000000"/>
              </a:solidFill>
              <a:latin typeface="Montserrat"/>
              <a:ea typeface="Montserrat"/>
              <a:cs typeface="Montserrat"/>
              <a:sym typeface="Montserrat"/>
            </a:endParaRPr>
          </a:p>
          <a:p>
            <a:pPr marL="0" lvl="0" indent="0" algn="l" rtl="0">
              <a:spcBef>
                <a:spcPts val="0"/>
              </a:spcBef>
              <a:spcAft>
                <a:spcPts val="0"/>
              </a:spcAft>
              <a:buClr>
                <a:srgbClr val="000000"/>
              </a:buClr>
              <a:buSzPts val="1100"/>
              <a:buFont typeface="Arial"/>
              <a:buNone/>
            </a:pPr>
            <a:endParaRPr sz="1600">
              <a:solidFill>
                <a:srgbClr val="000000"/>
              </a:solidFill>
              <a:latin typeface="Montserrat"/>
              <a:ea typeface="Montserrat"/>
              <a:cs typeface="Montserrat"/>
              <a:sym typeface="Montserrat"/>
            </a:endParaRPr>
          </a:p>
        </p:txBody>
      </p:sp>
      <p:pic>
        <p:nvPicPr>
          <p:cNvPr id="280" name="Google Shape;280;p30"/>
          <p:cNvPicPr preferRelativeResize="0"/>
          <p:nvPr/>
        </p:nvPicPr>
        <p:blipFill>
          <a:blip r:embed="rId3">
            <a:alphaModFix/>
          </a:blip>
          <a:stretch>
            <a:fillRect/>
          </a:stretch>
        </p:blipFill>
        <p:spPr>
          <a:xfrm>
            <a:off x="0" y="4282625"/>
            <a:ext cx="9143999" cy="910800"/>
          </a:xfrm>
          <a:prstGeom prst="rect">
            <a:avLst/>
          </a:prstGeom>
          <a:noFill/>
          <a:ln>
            <a:noFill/>
          </a:ln>
        </p:spPr>
      </p:pic>
      <p:sp>
        <p:nvSpPr>
          <p:cNvPr id="281" name="Google Shape;281;p30"/>
          <p:cNvSpPr txBox="1"/>
          <p:nvPr/>
        </p:nvSpPr>
        <p:spPr>
          <a:xfrm>
            <a:off x="3000000" y="461150"/>
            <a:ext cx="5867700" cy="1305300"/>
          </a:xfrm>
          <a:prstGeom prst="rect">
            <a:avLst/>
          </a:prstGeom>
          <a:noFill/>
          <a:ln>
            <a:noFill/>
          </a:ln>
        </p:spPr>
        <p:txBody>
          <a:bodyPr spcFirstLastPara="1" wrap="square" lIns="91425" tIns="91425" rIns="91425" bIns="91425" anchor="t" anchorCtr="0">
            <a:noAutofit/>
          </a:bodyPr>
          <a:lstStyle/>
          <a:p>
            <a:pPr marL="0" marR="38100" lvl="0" indent="0" algn="just" rtl="0">
              <a:lnSpc>
                <a:spcPct val="115000"/>
              </a:lnSpc>
              <a:spcBef>
                <a:spcPts val="0"/>
              </a:spcBef>
              <a:spcAft>
                <a:spcPts val="0"/>
              </a:spcAft>
              <a:buNone/>
            </a:pPr>
            <a:r>
              <a:rPr lang="ru">
                <a:latin typeface="Montserrat"/>
                <a:ea typeface="Montserrat"/>
                <a:cs typeface="Montserrat"/>
                <a:sym typeface="Montserrat"/>
              </a:rPr>
              <a:t>В 2018 році для забезпечення утримання, обслуговування, ремонту об’єктів благоустрою міста, дорожньої інфраструктури передбачено видатки в сумі </a:t>
            </a:r>
            <a:r>
              <a:rPr lang="ru" b="1">
                <a:latin typeface="Montserrat"/>
                <a:ea typeface="Montserrat"/>
                <a:cs typeface="Montserrat"/>
                <a:sym typeface="Montserrat"/>
              </a:rPr>
              <a:t>170,76 </a:t>
            </a:r>
            <a:r>
              <a:rPr lang="ru">
                <a:latin typeface="Montserrat"/>
                <a:ea typeface="Montserrat"/>
                <a:cs typeface="Montserrat"/>
                <a:sym typeface="Montserrat"/>
              </a:rPr>
              <a:t>млн. грн., профінансовано  та освоєно </a:t>
            </a:r>
            <a:r>
              <a:rPr lang="ru" b="1">
                <a:latin typeface="Montserrat"/>
                <a:ea typeface="Montserrat"/>
                <a:cs typeface="Montserrat"/>
                <a:sym typeface="Montserrat"/>
              </a:rPr>
              <a:t>146,46 </a:t>
            </a:r>
            <a:r>
              <a:rPr lang="ru">
                <a:latin typeface="Montserrat"/>
                <a:ea typeface="Montserrat"/>
                <a:cs typeface="Montserrat"/>
                <a:sym typeface="Montserrat"/>
              </a:rPr>
              <a:t>млн.грн.(86%).</a:t>
            </a:r>
            <a:endParaRPr>
              <a:latin typeface="Montserrat"/>
              <a:ea typeface="Montserrat"/>
              <a:cs typeface="Montserrat"/>
              <a:sym typeface="Montserrat"/>
            </a:endParaRPr>
          </a:p>
          <a:p>
            <a:pPr marL="177800" marR="38100" lvl="0" indent="444500" algn="just" rtl="0">
              <a:lnSpc>
                <a:spcPct val="115000"/>
              </a:lnSpc>
              <a:spcBef>
                <a:spcPts val="0"/>
              </a:spcBef>
              <a:spcAft>
                <a:spcPts val="0"/>
              </a:spcAft>
              <a:buNone/>
            </a:pPr>
            <a:r>
              <a:rPr lang="ru">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700">
              <a:solidFill>
                <a:schemeClr val="dk2"/>
              </a:solidFill>
              <a:latin typeface="Montserrat"/>
              <a:ea typeface="Montserrat"/>
              <a:cs typeface="Montserrat"/>
              <a:sym typeface="Montserrat"/>
            </a:endParaRPr>
          </a:p>
          <a:p>
            <a:pPr marL="0" lvl="0" indent="0" algn="l" rtl="0">
              <a:spcBef>
                <a:spcPts val="1600"/>
              </a:spcBef>
              <a:spcAft>
                <a:spcPts val="0"/>
              </a:spcAft>
              <a:buNone/>
            </a:pPr>
            <a:endParaRPr sz="1700">
              <a:latin typeface="Montserrat"/>
              <a:ea typeface="Montserrat"/>
              <a:cs typeface="Montserrat"/>
              <a:sym typeface="Montserrat"/>
            </a:endParaRPr>
          </a:p>
        </p:txBody>
      </p:sp>
      <p:sp>
        <p:nvSpPr>
          <p:cNvPr id="282" name="Google Shape;282;p30"/>
          <p:cNvSpPr txBox="1"/>
          <p:nvPr/>
        </p:nvSpPr>
        <p:spPr>
          <a:xfrm>
            <a:off x="5632000" y="3469625"/>
            <a:ext cx="2556300" cy="66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endParaRPr sz="4300" b="1">
              <a:solidFill>
                <a:schemeClr val="dk1"/>
              </a:solidFill>
              <a:latin typeface="Lato"/>
              <a:ea typeface="Lato"/>
              <a:cs typeface="Lato"/>
              <a:sym typeface="Lato"/>
            </a:endParaRPr>
          </a:p>
        </p:txBody>
      </p:sp>
      <p:graphicFrame>
        <p:nvGraphicFramePr>
          <p:cNvPr id="283" name="Google Shape;283;p30"/>
          <p:cNvGraphicFramePr/>
          <p:nvPr/>
        </p:nvGraphicFramePr>
        <p:xfrm>
          <a:off x="906150" y="2335088"/>
          <a:ext cx="3000000" cy="3000000"/>
        </p:xfrm>
        <a:graphic>
          <a:graphicData uri="http://schemas.openxmlformats.org/drawingml/2006/table">
            <a:tbl>
              <a:tblPr>
                <a:noFill/>
                <a:tableStyleId>{BB2EE49E-C762-47F2-AE76-F26575D265FF}</a:tableStyleId>
              </a:tblPr>
              <a:tblGrid>
                <a:gridCol w="2505375">
                  <a:extLst>
                    <a:ext uri="{9D8B030D-6E8A-4147-A177-3AD203B41FA5}">
                      <a16:colId xmlns:a16="http://schemas.microsoft.com/office/drawing/2014/main" val="20000"/>
                    </a:ext>
                  </a:extLst>
                </a:gridCol>
                <a:gridCol w="2505375">
                  <a:extLst>
                    <a:ext uri="{9D8B030D-6E8A-4147-A177-3AD203B41FA5}">
                      <a16:colId xmlns:a16="http://schemas.microsoft.com/office/drawing/2014/main" val="20001"/>
                    </a:ext>
                  </a:extLst>
                </a:gridCol>
                <a:gridCol w="2505375">
                  <a:extLst>
                    <a:ext uri="{9D8B030D-6E8A-4147-A177-3AD203B41FA5}">
                      <a16:colId xmlns:a16="http://schemas.microsoft.com/office/drawing/2014/main" val="20002"/>
                    </a:ext>
                  </a:extLst>
                </a:gridCol>
              </a:tblGrid>
              <a:tr h="667125">
                <a:tc>
                  <a:txBody>
                    <a:bodyPr/>
                    <a:lstStyle/>
                    <a:p>
                      <a:pPr marL="0" lvl="0" indent="0" algn="ctr" rtl="0">
                        <a:spcBef>
                          <a:spcPts val="0"/>
                        </a:spcBef>
                        <a:spcAft>
                          <a:spcPts val="0"/>
                        </a:spcAft>
                        <a:buNone/>
                      </a:pPr>
                      <a:r>
                        <a:rPr lang="ru" sz="2200" b="1">
                          <a:latin typeface="Montserrat"/>
                          <a:ea typeface="Montserrat"/>
                          <a:cs typeface="Montserrat"/>
                          <a:sym typeface="Montserrat"/>
                        </a:rPr>
                        <a:t>Заплановано </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ru" sz="2200" b="1">
                          <a:latin typeface="Montserrat"/>
                          <a:ea typeface="Montserrat"/>
                          <a:cs typeface="Montserrat"/>
                          <a:sym typeface="Montserrat"/>
                        </a:rPr>
                        <a:t>Освоєно</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rowSpan="2">
                  <a:txBody>
                    <a:bodyPr/>
                    <a:lstStyle/>
                    <a:p>
                      <a:pPr marL="0" lvl="0" indent="0" algn="l" rtl="0">
                        <a:spcBef>
                          <a:spcPts val="0"/>
                        </a:spcBef>
                        <a:spcAft>
                          <a:spcPts val="0"/>
                        </a:spcAft>
                        <a:buNone/>
                      </a:pPr>
                      <a:endParaRPr sz="2200" b="1">
                        <a:latin typeface="Montserrat"/>
                        <a:ea typeface="Montserrat"/>
                        <a:cs typeface="Montserrat"/>
                        <a:sym typeface="Montserrat"/>
                      </a:endParaRPr>
                    </a:p>
                    <a:p>
                      <a:pPr marL="0" lvl="0" indent="0" algn="l" rtl="0">
                        <a:spcBef>
                          <a:spcPts val="0"/>
                        </a:spcBef>
                        <a:spcAft>
                          <a:spcPts val="0"/>
                        </a:spcAft>
                        <a:buNone/>
                      </a:pPr>
                      <a:r>
                        <a:rPr lang="ru" sz="2200" b="1">
                          <a:latin typeface="Montserrat"/>
                          <a:ea typeface="Montserrat"/>
                          <a:cs typeface="Montserrat"/>
                          <a:sym typeface="Montserrat"/>
                        </a:rPr>
                        <a:t>       86%</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07850">
                <a:tc>
                  <a:txBody>
                    <a:bodyPr/>
                    <a:lstStyle/>
                    <a:p>
                      <a:pPr marL="0" lvl="0" indent="0" algn="ctr" rtl="0">
                        <a:spcBef>
                          <a:spcPts val="0"/>
                        </a:spcBef>
                        <a:spcAft>
                          <a:spcPts val="0"/>
                        </a:spcAft>
                        <a:buNone/>
                      </a:pPr>
                      <a:r>
                        <a:rPr lang="ru" sz="2200" b="1">
                          <a:latin typeface="Montserrat"/>
                          <a:ea typeface="Montserrat"/>
                          <a:cs typeface="Montserrat"/>
                          <a:sym typeface="Montserrat"/>
                        </a:rPr>
                        <a:t>170,76 млн. </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ru" sz="2200" b="1">
                          <a:latin typeface="Montserrat"/>
                          <a:ea typeface="Montserrat"/>
                          <a:cs typeface="Montserrat"/>
                          <a:sym typeface="Montserrat"/>
                        </a:rPr>
                        <a:t>146,46 млн.</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vMerge="1">
                  <a:txBody>
                    <a:bodyPr/>
                    <a:lstStyle/>
                    <a:p>
                      <a:endParaRPr lang="ru-RU"/>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aphicFrame>
        <p:nvGraphicFramePr>
          <p:cNvPr id="288" name="Google Shape;288;p31"/>
          <p:cNvGraphicFramePr/>
          <p:nvPr/>
        </p:nvGraphicFramePr>
        <p:xfrm>
          <a:off x="640300" y="371845"/>
          <a:ext cx="3000000" cy="3000000"/>
        </p:xfrm>
        <a:graphic>
          <a:graphicData uri="http://schemas.openxmlformats.org/drawingml/2006/table">
            <a:tbl>
              <a:tblPr>
                <a:noFill/>
                <a:tableStyleId>{BB2EE49E-C762-47F2-AE76-F26575D265FF}</a:tableStyleId>
              </a:tblPr>
              <a:tblGrid>
                <a:gridCol w="4013300">
                  <a:extLst>
                    <a:ext uri="{9D8B030D-6E8A-4147-A177-3AD203B41FA5}">
                      <a16:colId xmlns:a16="http://schemas.microsoft.com/office/drawing/2014/main" val="20000"/>
                    </a:ext>
                  </a:extLst>
                </a:gridCol>
                <a:gridCol w="4139650">
                  <a:extLst>
                    <a:ext uri="{9D8B030D-6E8A-4147-A177-3AD203B41FA5}">
                      <a16:colId xmlns:a16="http://schemas.microsoft.com/office/drawing/2014/main" val="20001"/>
                    </a:ext>
                  </a:extLst>
                </a:gridCol>
              </a:tblGrid>
              <a:tr h="428525">
                <a:tc>
                  <a:txBody>
                    <a:bodyPr/>
                    <a:lstStyle/>
                    <a:p>
                      <a:pPr marL="0" lvl="0" indent="0" algn="ctr" rtl="0">
                        <a:spcBef>
                          <a:spcPts val="0"/>
                        </a:spcBef>
                        <a:spcAft>
                          <a:spcPts val="0"/>
                        </a:spcAft>
                        <a:buNone/>
                      </a:pPr>
                      <a:r>
                        <a:rPr lang="ru" b="1">
                          <a:latin typeface="Montserrat"/>
                          <a:ea typeface="Montserrat"/>
                          <a:cs typeface="Montserrat"/>
                          <a:sym typeface="Montserrat"/>
                        </a:rPr>
                        <a:t>Вид робіт (поточний/капітальний)</a:t>
                      </a:r>
                      <a:endParaRPr b="1">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ru" b="1">
                          <a:latin typeface="Montserrat"/>
                          <a:ea typeface="Montserrat"/>
                          <a:cs typeface="Montserrat"/>
                          <a:sym typeface="Montserrat"/>
                        </a:rPr>
                        <a:t>Виконано</a:t>
                      </a:r>
                      <a:endParaRPr b="1">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418125">
                <a:tc>
                  <a:txBody>
                    <a:bodyPr/>
                    <a:lstStyle/>
                    <a:p>
                      <a:pPr marL="0" lvl="0" indent="0" algn="l" rtl="0">
                        <a:spcBef>
                          <a:spcPts val="0"/>
                        </a:spcBef>
                        <a:spcAft>
                          <a:spcPts val="0"/>
                        </a:spcAft>
                        <a:buNone/>
                      </a:pPr>
                      <a:r>
                        <a:rPr lang="ru" sz="1300">
                          <a:latin typeface="Montserrat"/>
                          <a:ea typeface="Montserrat"/>
                          <a:cs typeface="Montserrat"/>
                          <a:sym typeface="Montserrat"/>
                        </a:rPr>
                        <a:t>Ремонт доріг, та тротуарів</a:t>
                      </a:r>
                      <a:endParaRPr sz="1300">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tc>
                  <a:txBody>
                    <a:bodyPr/>
                    <a:lstStyle/>
                    <a:p>
                      <a:pPr marL="0" marR="38100" lvl="0" indent="0" algn="ctr" rtl="0">
                        <a:lnSpc>
                          <a:spcPct val="115000"/>
                        </a:lnSpc>
                        <a:spcBef>
                          <a:spcPts val="0"/>
                        </a:spcBef>
                        <a:spcAft>
                          <a:spcPts val="0"/>
                        </a:spcAft>
                        <a:buClr>
                          <a:srgbClr val="000000"/>
                        </a:buClr>
                        <a:buSzPts val="1100"/>
                        <a:buFont typeface="Arial"/>
                        <a:buNone/>
                      </a:pPr>
                      <a:r>
                        <a:rPr lang="ru" sz="1200">
                          <a:latin typeface="Montserrat"/>
                          <a:ea typeface="Montserrat"/>
                          <a:cs typeface="Montserrat"/>
                          <a:sym typeface="Montserrat"/>
                        </a:rPr>
                        <a:t>49 641,14 тис.м</a:t>
                      </a:r>
                      <a:r>
                        <a:rPr lang="ru" sz="1200" baseline="30000">
                          <a:latin typeface="Montserrat"/>
                          <a:ea typeface="Montserrat"/>
                          <a:cs typeface="Montserrat"/>
                          <a:sym typeface="Montserrat"/>
                        </a:rPr>
                        <a:t>2</a:t>
                      </a:r>
                      <a:r>
                        <a:rPr lang="ru" sz="1200">
                          <a:latin typeface="Montserrat"/>
                          <a:ea typeface="Montserrat"/>
                          <a:cs typeface="Montserrat"/>
                          <a:sym typeface="Montserrat"/>
                        </a:rPr>
                        <a:t>/</a:t>
                      </a:r>
                      <a:endParaRPr sz="1200">
                        <a:latin typeface="Montserrat"/>
                        <a:ea typeface="Montserrat"/>
                        <a:cs typeface="Montserrat"/>
                        <a:sym typeface="Montserrat"/>
                      </a:endParaRPr>
                    </a:p>
                    <a:p>
                      <a:pPr marL="0" lvl="0" indent="0" algn="ctr" rtl="0">
                        <a:spcBef>
                          <a:spcPts val="0"/>
                        </a:spcBef>
                        <a:spcAft>
                          <a:spcPts val="0"/>
                        </a:spcAft>
                        <a:buNone/>
                      </a:pPr>
                      <a:r>
                        <a:rPr lang="ru" sz="1200">
                          <a:latin typeface="Montserrat"/>
                          <a:ea typeface="Montserrat"/>
                          <a:cs typeface="Montserrat"/>
                          <a:sym typeface="Montserrat"/>
                        </a:rPr>
                        <a:t>62 об’єкта</a:t>
                      </a:r>
                      <a:endParaRPr sz="1200">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73025">
                <a:tc>
                  <a:txBody>
                    <a:bodyPr/>
                    <a:lstStyle/>
                    <a:p>
                      <a:pPr marL="0" marR="38100" lvl="0" indent="0" algn="l" rtl="0">
                        <a:lnSpc>
                          <a:spcPct val="115000"/>
                        </a:lnSpc>
                        <a:spcBef>
                          <a:spcPts val="0"/>
                        </a:spcBef>
                        <a:spcAft>
                          <a:spcPts val="0"/>
                        </a:spcAft>
                        <a:buNone/>
                      </a:pPr>
                      <a:r>
                        <a:rPr lang="ru" sz="1300">
                          <a:latin typeface="Montserrat"/>
                          <a:ea typeface="Montserrat"/>
                          <a:cs typeface="Montserrat"/>
                          <a:sym typeface="Montserrat"/>
                        </a:rPr>
                        <a:t>Утримання та ремонт мереж зливової каналізації </a:t>
                      </a:r>
                      <a:endParaRPr sz="13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ru" sz="1200">
                          <a:latin typeface="Montserrat"/>
                          <a:ea typeface="Montserrat"/>
                          <a:cs typeface="Montserrat"/>
                          <a:sym typeface="Montserrat"/>
                        </a:rPr>
                        <a:t>477 од. / 3,7км</a:t>
                      </a: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16050">
                <a:tc>
                  <a:txBody>
                    <a:bodyPr/>
                    <a:lstStyle/>
                    <a:p>
                      <a:pPr marL="0" marR="38100" lvl="0" indent="0" algn="l" rtl="0">
                        <a:lnSpc>
                          <a:spcPct val="115000"/>
                        </a:lnSpc>
                        <a:spcBef>
                          <a:spcPts val="0"/>
                        </a:spcBef>
                        <a:spcAft>
                          <a:spcPts val="0"/>
                        </a:spcAft>
                        <a:buNone/>
                      </a:pPr>
                      <a:r>
                        <a:rPr lang="ru" sz="1300">
                          <a:latin typeface="Montserrat"/>
                          <a:ea typeface="Montserrat"/>
                          <a:cs typeface="Montserrat"/>
                          <a:sym typeface="Montserrat"/>
                        </a:rPr>
                        <a:t>Прокладання СІП(проводу)</a:t>
                      </a:r>
                      <a:endParaRPr sz="13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ru" sz="1200">
                          <a:latin typeface="Montserrat"/>
                          <a:ea typeface="Montserrat"/>
                          <a:cs typeface="Montserrat"/>
                          <a:sym typeface="Montserrat"/>
                        </a:rPr>
                        <a:t>44,76 км.</a:t>
                      </a: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16050">
                <a:tc>
                  <a:txBody>
                    <a:bodyPr/>
                    <a:lstStyle/>
                    <a:p>
                      <a:pPr marL="0" marR="38100" lvl="0" indent="0" algn="l" rtl="0">
                        <a:lnSpc>
                          <a:spcPct val="115000"/>
                        </a:lnSpc>
                        <a:spcBef>
                          <a:spcPts val="0"/>
                        </a:spcBef>
                        <a:spcAft>
                          <a:spcPts val="0"/>
                        </a:spcAft>
                        <a:buNone/>
                      </a:pPr>
                      <a:r>
                        <a:rPr lang="ru" sz="1300">
                          <a:latin typeface="Montserrat"/>
                          <a:ea typeface="Montserrat"/>
                          <a:cs typeface="Montserrat"/>
                          <a:sym typeface="Montserrat"/>
                        </a:rPr>
                        <a:t>Заміна ламп</a:t>
                      </a:r>
                      <a:endParaRPr sz="13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ru" sz="1200">
                          <a:latin typeface="Montserrat"/>
                          <a:ea typeface="Montserrat"/>
                          <a:cs typeface="Montserrat"/>
                          <a:sym typeface="Montserrat"/>
                        </a:rPr>
                        <a:t>6808 од.</a:t>
                      </a: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416050">
                <a:tc>
                  <a:txBody>
                    <a:bodyPr/>
                    <a:lstStyle/>
                    <a:p>
                      <a:pPr marL="0" marR="38100" lvl="0" indent="0" algn="l" rtl="0">
                        <a:lnSpc>
                          <a:spcPct val="115000"/>
                        </a:lnSpc>
                        <a:spcBef>
                          <a:spcPts val="0"/>
                        </a:spcBef>
                        <a:spcAft>
                          <a:spcPts val="0"/>
                        </a:spcAft>
                        <a:buNone/>
                      </a:pPr>
                      <a:r>
                        <a:rPr lang="ru" sz="1300">
                          <a:latin typeface="Montserrat"/>
                          <a:ea typeface="Montserrat"/>
                          <a:cs typeface="Montserrat"/>
                          <a:sym typeface="Montserrat"/>
                        </a:rPr>
                        <a:t>Встановлення світильників</a:t>
                      </a:r>
                      <a:endParaRPr sz="13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ru" sz="1200">
                          <a:latin typeface="Montserrat"/>
                          <a:ea typeface="Montserrat"/>
                          <a:cs typeface="Montserrat"/>
                          <a:sym typeface="Montserrat"/>
                        </a:rPr>
                        <a:t>1526 од.</a:t>
                      </a: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74850">
                <a:tc>
                  <a:txBody>
                    <a:bodyPr/>
                    <a:lstStyle/>
                    <a:p>
                      <a:pPr marL="0" marR="38100" lvl="0" indent="0" algn="l" rtl="0">
                        <a:lnSpc>
                          <a:spcPct val="115000"/>
                        </a:lnSpc>
                        <a:spcBef>
                          <a:spcPts val="0"/>
                        </a:spcBef>
                        <a:spcAft>
                          <a:spcPts val="0"/>
                        </a:spcAft>
                        <a:buNone/>
                      </a:pPr>
                      <a:r>
                        <a:rPr lang="ru" sz="1300">
                          <a:latin typeface="Montserrat"/>
                          <a:ea typeface="Montserrat"/>
                          <a:cs typeface="Montserrat"/>
                          <a:sym typeface="Montserrat"/>
                        </a:rPr>
                        <a:t>Заміна та встановлення дорожніх знаків</a:t>
                      </a:r>
                      <a:endParaRPr sz="13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ru" sz="1200">
                          <a:latin typeface="Montserrat"/>
                          <a:ea typeface="Montserrat"/>
                          <a:cs typeface="Montserrat"/>
                          <a:sym typeface="Montserrat"/>
                        </a:rPr>
                        <a:t>1850 од.</a:t>
                      </a: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876350">
                <a:tc>
                  <a:txBody>
                    <a:bodyPr/>
                    <a:lstStyle/>
                    <a:p>
                      <a:pPr marL="0" marR="38100" lvl="0" indent="0" algn="l" rtl="0">
                        <a:lnSpc>
                          <a:spcPct val="115000"/>
                        </a:lnSpc>
                        <a:spcBef>
                          <a:spcPts val="0"/>
                        </a:spcBef>
                        <a:spcAft>
                          <a:spcPts val="0"/>
                        </a:spcAft>
                        <a:buNone/>
                      </a:pPr>
                      <a:r>
                        <a:rPr lang="ru" sz="1300">
                          <a:latin typeface="Montserrat"/>
                          <a:ea typeface="Montserrat"/>
                          <a:cs typeface="Montserrat"/>
                          <a:sym typeface="Montserrat"/>
                        </a:rPr>
                        <a:t>Нанесення дорожньої розмітки, встановлення пристроїв примусового зниження швидкості</a:t>
                      </a:r>
                      <a:endParaRPr sz="13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tc>
                  <a:txBody>
                    <a:bodyPr/>
                    <a:lstStyle/>
                    <a:p>
                      <a:pPr marL="0" marR="38100" lvl="0" indent="0" algn="ctr" rtl="0">
                        <a:lnSpc>
                          <a:spcPct val="115000"/>
                        </a:lnSpc>
                        <a:spcBef>
                          <a:spcPts val="0"/>
                        </a:spcBef>
                        <a:spcAft>
                          <a:spcPts val="0"/>
                        </a:spcAft>
                        <a:buClr>
                          <a:srgbClr val="000000"/>
                        </a:buClr>
                        <a:buSzPts val="1100"/>
                        <a:buFont typeface="Arial"/>
                        <a:buNone/>
                      </a:pPr>
                      <a:r>
                        <a:rPr lang="ru" sz="1200">
                          <a:latin typeface="Montserrat"/>
                          <a:ea typeface="Montserrat"/>
                          <a:cs typeface="Montserrat"/>
                          <a:sym typeface="Montserrat"/>
                        </a:rPr>
                        <a:t>Повздовжня -175,4км;</a:t>
                      </a:r>
                      <a:endParaRPr sz="1200">
                        <a:latin typeface="Montserrat"/>
                        <a:ea typeface="Montserrat"/>
                        <a:cs typeface="Montserrat"/>
                        <a:sym typeface="Montserrat"/>
                      </a:endParaRPr>
                    </a:p>
                    <a:p>
                      <a:pPr marL="0" marR="38100" lvl="0" indent="0" algn="ctr" rtl="0">
                        <a:lnSpc>
                          <a:spcPct val="115000"/>
                        </a:lnSpc>
                        <a:spcBef>
                          <a:spcPts val="0"/>
                        </a:spcBef>
                        <a:spcAft>
                          <a:spcPts val="0"/>
                        </a:spcAft>
                        <a:buClr>
                          <a:srgbClr val="000000"/>
                        </a:buClr>
                        <a:buSzPts val="1100"/>
                        <a:buFont typeface="Arial"/>
                        <a:buNone/>
                      </a:pPr>
                      <a:r>
                        <a:rPr lang="ru" sz="1200">
                          <a:latin typeface="Montserrat"/>
                          <a:ea typeface="Montserrat"/>
                          <a:cs typeface="Montserrat"/>
                          <a:sym typeface="Montserrat"/>
                        </a:rPr>
                        <a:t>поперечна – 14,45 тис.м</a:t>
                      </a:r>
                      <a:r>
                        <a:rPr lang="ru" sz="1200" baseline="30000">
                          <a:latin typeface="Montserrat"/>
                          <a:ea typeface="Montserrat"/>
                          <a:cs typeface="Montserrat"/>
                          <a:sym typeface="Montserrat"/>
                        </a:rPr>
                        <a:t>2</a:t>
                      </a:r>
                      <a:r>
                        <a:rPr lang="ru" sz="1200">
                          <a:latin typeface="Montserrat"/>
                          <a:ea typeface="Montserrat"/>
                          <a:cs typeface="Montserrat"/>
                          <a:sym typeface="Montserrat"/>
                        </a:rPr>
                        <a:t> ;</a:t>
                      </a:r>
                      <a:endParaRPr sz="1200">
                        <a:latin typeface="Montserrat"/>
                        <a:ea typeface="Montserrat"/>
                        <a:cs typeface="Montserrat"/>
                        <a:sym typeface="Montserrat"/>
                      </a:endParaRPr>
                    </a:p>
                    <a:p>
                      <a:pPr marL="0" lvl="0" indent="0" algn="ctr" rtl="0">
                        <a:spcBef>
                          <a:spcPts val="0"/>
                        </a:spcBef>
                        <a:spcAft>
                          <a:spcPts val="0"/>
                        </a:spcAft>
                        <a:buNone/>
                      </a:pPr>
                      <a:r>
                        <a:rPr lang="ru" sz="1200">
                          <a:latin typeface="Montserrat"/>
                          <a:ea typeface="Montserrat"/>
                          <a:cs typeface="Montserrat"/>
                          <a:sym typeface="Montserrat"/>
                        </a:rPr>
                        <a:t>"Лежачі поліцейські" – 243,5 п.м.</a:t>
                      </a: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92"/>
        <p:cNvGrpSpPr/>
        <p:nvPr/>
      </p:nvGrpSpPr>
      <p:grpSpPr>
        <a:xfrm>
          <a:off x="0" y="0"/>
          <a:ext cx="0" cy="0"/>
          <a:chOff x="0" y="0"/>
          <a:chExt cx="0" cy="0"/>
        </a:xfrm>
      </p:grpSpPr>
      <p:pic>
        <p:nvPicPr>
          <p:cNvPr id="293" name="Google Shape;293;p32"/>
          <p:cNvPicPr preferRelativeResize="0"/>
          <p:nvPr/>
        </p:nvPicPr>
        <p:blipFill>
          <a:blip r:embed="rId3">
            <a:alphaModFix/>
          </a:blip>
          <a:stretch>
            <a:fillRect/>
          </a:stretch>
        </p:blipFill>
        <p:spPr>
          <a:xfrm>
            <a:off x="0" y="4617650"/>
            <a:ext cx="9143999" cy="575775"/>
          </a:xfrm>
          <a:prstGeom prst="rect">
            <a:avLst/>
          </a:prstGeom>
          <a:noFill/>
          <a:ln>
            <a:noFill/>
          </a:ln>
        </p:spPr>
      </p:pic>
      <p:sp>
        <p:nvSpPr>
          <p:cNvPr id="294" name="Google Shape;294;p32"/>
          <p:cNvSpPr txBox="1"/>
          <p:nvPr/>
        </p:nvSpPr>
        <p:spPr>
          <a:xfrm>
            <a:off x="5632000" y="3469625"/>
            <a:ext cx="2556300" cy="66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endParaRPr sz="4300" b="1">
              <a:solidFill>
                <a:schemeClr val="dk1"/>
              </a:solidFill>
              <a:latin typeface="Lato"/>
              <a:ea typeface="Lato"/>
              <a:cs typeface="Lato"/>
              <a:sym typeface="Lato"/>
            </a:endParaRPr>
          </a:p>
        </p:txBody>
      </p:sp>
      <p:pic>
        <p:nvPicPr>
          <p:cNvPr id="295" name="Google Shape;295;p32"/>
          <p:cNvPicPr preferRelativeResize="0"/>
          <p:nvPr/>
        </p:nvPicPr>
        <p:blipFill>
          <a:blip r:embed="rId4">
            <a:alphaModFix/>
          </a:blip>
          <a:stretch>
            <a:fillRect/>
          </a:stretch>
        </p:blipFill>
        <p:spPr>
          <a:xfrm>
            <a:off x="77825" y="113200"/>
            <a:ext cx="4892621" cy="4504453"/>
          </a:xfrm>
          <a:prstGeom prst="rect">
            <a:avLst/>
          </a:prstGeom>
          <a:noFill/>
          <a:ln>
            <a:noFill/>
          </a:ln>
        </p:spPr>
      </p:pic>
      <p:pic>
        <p:nvPicPr>
          <p:cNvPr id="296" name="Google Shape;296;p32"/>
          <p:cNvPicPr preferRelativeResize="0"/>
          <p:nvPr/>
        </p:nvPicPr>
        <p:blipFill rotWithShape="1">
          <a:blip r:embed="rId5">
            <a:alphaModFix/>
          </a:blip>
          <a:srcRect t="3591" b="3591"/>
          <a:stretch/>
        </p:blipFill>
        <p:spPr>
          <a:xfrm>
            <a:off x="5110625" y="113200"/>
            <a:ext cx="3843398" cy="1907026"/>
          </a:xfrm>
          <a:prstGeom prst="rect">
            <a:avLst/>
          </a:prstGeom>
          <a:noFill/>
          <a:ln>
            <a:noFill/>
          </a:ln>
        </p:spPr>
      </p:pic>
      <p:pic>
        <p:nvPicPr>
          <p:cNvPr id="297" name="Google Shape;297;p32"/>
          <p:cNvPicPr preferRelativeResize="0"/>
          <p:nvPr/>
        </p:nvPicPr>
        <p:blipFill rotWithShape="1">
          <a:blip r:embed="rId6">
            <a:alphaModFix/>
          </a:blip>
          <a:srcRect l="3323" r="3323"/>
          <a:stretch/>
        </p:blipFill>
        <p:spPr>
          <a:xfrm>
            <a:off x="5058225" y="2235700"/>
            <a:ext cx="3895798" cy="23819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3"/>
          <p:cNvSpPr txBox="1">
            <a:spLocks noGrp="1"/>
          </p:cNvSpPr>
          <p:nvPr>
            <p:ph type="title" idx="4294967295"/>
          </p:nvPr>
        </p:nvSpPr>
        <p:spPr>
          <a:xfrm>
            <a:off x="69750" y="39475"/>
            <a:ext cx="2293500" cy="662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endParaRPr sz="1400">
              <a:solidFill>
                <a:srgbClr val="000000"/>
              </a:solidFill>
              <a:latin typeface="Montserrat"/>
              <a:ea typeface="Montserrat"/>
              <a:cs typeface="Montserrat"/>
              <a:sym typeface="Montserrat"/>
            </a:endParaRPr>
          </a:p>
          <a:p>
            <a:pPr marL="0" lvl="0" indent="0" algn="l" rtl="0">
              <a:spcBef>
                <a:spcPts val="0"/>
              </a:spcBef>
              <a:spcAft>
                <a:spcPts val="0"/>
              </a:spcAft>
              <a:buClr>
                <a:srgbClr val="000000"/>
              </a:buClr>
              <a:buSzPts val="1100"/>
              <a:buFont typeface="Arial"/>
              <a:buNone/>
            </a:pPr>
            <a:endParaRPr sz="1600">
              <a:solidFill>
                <a:srgbClr val="000000"/>
              </a:solidFill>
              <a:latin typeface="Montserrat"/>
              <a:ea typeface="Montserrat"/>
              <a:cs typeface="Montserrat"/>
              <a:sym typeface="Montserrat"/>
            </a:endParaRPr>
          </a:p>
        </p:txBody>
      </p:sp>
      <p:pic>
        <p:nvPicPr>
          <p:cNvPr id="303" name="Google Shape;303;p33"/>
          <p:cNvPicPr preferRelativeResize="0"/>
          <p:nvPr/>
        </p:nvPicPr>
        <p:blipFill rotWithShape="1">
          <a:blip r:embed="rId3">
            <a:alphaModFix/>
          </a:blip>
          <a:srcRect l="-310" t="6990" r="310" b="-6989"/>
          <a:stretch/>
        </p:blipFill>
        <p:spPr>
          <a:xfrm>
            <a:off x="-28300" y="4417050"/>
            <a:ext cx="9143999" cy="1069350"/>
          </a:xfrm>
          <a:prstGeom prst="rect">
            <a:avLst/>
          </a:prstGeom>
          <a:noFill/>
          <a:ln>
            <a:noFill/>
          </a:ln>
        </p:spPr>
      </p:pic>
      <p:sp>
        <p:nvSpPr>
          <p:cNvPr id="304" name="Google Shape;304;p33"/>
          <p:cNvSpPr txBox="1"/>
          <p:nvPr/>
        </p:nvSpPr>
        <p:spPr>
          <a:xfrm>
            <a:off x="2247375" y="39475"/>
            <a:ext cx="6438000" cy="4612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ru" sz="1000">
                <a:solidFill>
                  <a:srgbClr val="0070C0"/>
                </a:solidFill>
                <a:latin typeface="Montserrat"/>
                <a:ea typeface="Montserrat"/>
                <a:cs typeface="Montserrat"/>
                <a:sym typeface="Montserrat"/>
              </a:rPr>
              <a:t>З </a:t>
            </a:r>
            <a:r>
              <a:rPr lang="ru" sz="1000" b="1">
                <a:solidFill>
                  <a:srgbClr val="0070C0"/>
                </a:solidFill>
                <a:latin typeface="Montserrat"/>
                <a:ea typeface="Montserrat"/>
                <a:cs typeface="Montserrat"/>
                <a:sym typeface="Montserrat"/>
              </a:rPr>
              <a:t>3447</a:t>
            </a:r>
            <a:r>
              <a:rPr lang="ru" sz="1000">
                <a:solidFill>
                  <a:srgbClr val="0070C0"/>
                </a:solidFill>
                <a:latin typeface="Montserrat"/>
                <a:ea typeface="Montserrat"/>
                <a:cs typeface="Montserrat"/>
                <a:sym typeface="Montserrat"/>
              </a:rPr>
              <a:t> багатоквартирних будинків:</a:t>
            </a:r>
            <a:endParaRPr sz="1000">
              <a:solidFill>
                <a:srgbClr val="0070C0"/>
              </a:solidFill>
              <a:latin typeface="Montserrat"/>
              <a:ea typeface="Montserrat"/>
              <a:cs typeface="Montserrat"/>
              <a:sym typeface="Montserrat"/>
            </a:endParaRPr>
          </a:p>
          <a:p>
            <a:pPr marL="457200" lvl="0" indent="-292100" algn="just" rtl="0">
              <a:lnSpc>
                <a:spcPct val="115000"/>
              </a:lnSpc>
              <a:spcBef>
                <a:spcPts val="0"/>
              </a:spcBef>
              <a:spcAft>
                <a:spcPts val="0"/>
              </a:spcAft>
              <a:buClr>
                <a:srgbClr val="0070C0"/>
              </a:buClr>
              <a:buSzPts val="1000"/>
              <a:buFont typeface="Montserrat"/>
              <a:buChar char="●"/>
            </a:pPr>
            <a:r>
              <a:rPr lang="ru" sz="1000" b="1">
                <a:solidFill>
                  <a:srgbClr val="0070C0"/>
                </a:solidFill>
                <a:latin typeface="Montserrat"/>
                <a:ea typeface="Montserrat"/>
                <a:cs typeface="Montserrat"/>
                <a:sym typeface="Montserrat"/>
              </a:rPr>
              <a:t>680 </a:t>
            </a:r>
            <a:r>
              <a:rPr lang="ru" sz="1000">
                <a:solidFill>
                  <a:srgbClr val="0070C0"/>
                </a:solidFill>
                <a:latin typeface="Montserrat"/>
                <a:ea typeface="Montserrat"/>
                <a:cs typeface="Montserrat"/>
                <a:sym typeface="Montserrat"/>
              </a:rPr>
              <a:t>будинків, що обслуговують ОСББ;</a:t>
            </a:r>
            <a:endParaRPr sz="1000">
              <a:solidFill>
                <a:srgbClr val="0070C0"/>
              </a:solidFill>
              <a:latin typeface="Montserrat"/>
              <a:ea typeface="Montserrat"/>
              <a:cs typeface="Montserrat"/>
              <a:sym typeface="Montserrat"/>
            </a:endParaRPr>
          </a:p>
          <a:p>
            <a:pPr marL="457200" lvl="0" indent="-292100" algn="just" rtl="0">
              <a:lnSpc>
                <a:spcPct val="115000"/>
              </a:lnSpc>
              <a:spcBef>
                <a:spcPts val="0"/>
              </a:spcBef>
              <a:spcAft>
                <a:spcPts val="0"/>
              </a:spcAft>
              <a:buClr>
                <a:srgbClr val="0070C0"/>
              </a:buClr>
              <a:buSzPts val="1000"/>
              <a:buFont typeface="Montserrat"/>
              <a:buChar char="●"/>
            </a:pPr>
            <a:r>
              <a:rPr lang="ru" sz="1000" b="1">
                <a:solidFill>
                  <a:srgbClr val="0070C0"/>
                </a:solidFill>
                <a:latin typeface="Montserrat"/>
                <a:ea typeface="Montserrat"/>
                <a:cs typeface="Montserrat"/>
                <a:sym typeface="Montserrat"/>
              </a:rPr>
              <a:t>1933</a:t>
            </a:r>
            <a:r>
              <a:rPr lang="ru" sz="1000">
                <a:solidFill>
                  <a:srgbClr val="0070C0"/>
                </a:solidFill>
                <a:latin typeface="Montserrat"/>
                <a:ea typeface="Montserrat"/>
                <a:cs typeface="Montserrat"/>
                <a:sym typeface="Montserrat"/>
              </a:rPr>
              <a:t> багатоквартирних будинків,  що обслуговують житлово-експлуатаційні підприємства міста;</a:t>
            </a:r>
            <a:endParaRPr sz="1000">
              <a:solidFill>
                <a:srgbClr val="0070C0"/>
              </a:solidFill>
              <a:latin typeface="Montserrat"/>
              <a:ea typeface="Montserrat"/>
              <a:cs typeface="Montserrat"/>
              <a:sym typeface="Montserrat"/>
            </a:endParaRPr>
          </a:p>
          <a:p>
            <a:pPr marL="457200" lvl="0" indent="-292100" algn="just" rtl="0">
              <a:lnSpc>
                <a:spcPct val="115000"/>
              </a:lnSpc>
              <a:spcBef>
                <a:spcPts val="0"/>
              </a:spcBef>
              <a:spcAft>
                <a:spcPts val="0"/>
              </a:spcAft>
              <a:buClr>
                <a:srgbClr val="0070C0"/>
              </a:buClr>
              <a:buSzPts val="1000"/>
              <a:buFont typeface="Montserrat"/>
              <a:buChar char="●"/>
            </a:pPr>
            <a:r>
              <a:rPr lang="ru" sz="1000" b="1">
                <a:solidFill>
                  <a:srgbClr val="0070C0"/>
                </a:solidFill>
                <a:latin typeface="Montserrat"/>
                <a:ea typeface="Montserrat"/>
                <a:cs typeface="Montserrat"/>
                <a:sym typeface="Montserrat"/>
              </a:rPr>
              <a:t>834 </a:t>
            </a:r>
            <a:r>
              <a:rPr lang="ru" sz="1000">
                <a:solidFill>
                  <a:srgbClr val="0070C0"/>
                </a:solidFill>
                <a:latin typeface="Montserrat"/>
                <a:ea typeface="Montserrat"/>
                <a:cs typeface="Montserrat"/>
                <a:sym typeface="Montserrat"/>
              </a:rPr>
              <a:t>багатоквартирних будинків,  що обслуговує управляюча компанія.</a:t>
            </a:r>
            <a:endParaRPr sz="1000">
              <a:solidFill>
                <a:srgbClr val="0070C0"/>
              </a:solidFill>
              <a:latin typeface="Montserrat"/>
              <a:ea typeface="Montserrat"/>
              <a:cs typeface="Montserrat"/>
              <a:sym typeface="Montserrat"/>
            </a:endParaRPr>
          </a:p>
          <a:p>
            <a:pPr marL="0" lvl="0" indent="0" algn="just" rtl="0">
              <a:lnSpc>
                <a:spcPct val="115000"/>
              </a:lnSpc>
              <a:spcBef>
                <a:spcPts val="0"/>
              </a:spcBef>
              <a:spcAft>
                <a:spcPts val="0"/>
              </a:spcAft>
              <a:buNone/>
            </a:pPr>
            <a:endParaRPr sz="1000">
              <a:solidFill>
                <a:srgbClr val="0070C0"/>
              </a:solidFill>
              <a:latin typeface="Montserrat"/>
              <a:ea typeface="Montserrat"/>
              <a:cs typeface="Montserrat"/>
              <a:sym typeface="Montserrat"/>
            </a:endParaRPr>
          </a:p>
          <a:p>
            <a:pPr marL="0" lvl="0" indent="0" algn="just" rtl="0">
              <a:lnSpc>
                <a:spcPct val="115000"/>
              </a:lnSpc>
              <a:spcBef>
                <a:spcPts val="0"/>
              </a:spcBef>
              <a:spcAft>
                <a:spcPts val="0"/>
              </a:spcAft>
              <a:buNone/>
            </a:pPr>
            <a:r>
              <a:rPr lang="ru" sz="1000">
                <a:solidFill>
                  <a:srgbClr val="0070C0"/>
                </a:solidFill>
                <a:latin typeface="Montserrat"/>
                <a:ea typeface="Montserrat"/>
                <a:cs typeface="Montserrat"/>
                <a:sym typeface="Montserrat"/>
              </a:rPr>
              <a:t>В багатоквартирних житлових будинках нараховується </a:t>
            </a:r>
            <a:r>
              <a:rPr lang="ru" sz="1000" b="1">
                <a:solidFill>
                  <a:srgbClr val="0070C0"/>
                </a:solidFill>
                <a:latin typeface="Montserrat"/>
                <a:ea typeface="Montserrat"/>
                <a:cs typeface="Montserrat"/>
                <a:sym typeface="Montserrat"/>
              </a:rPr>
              <a:t>2520</a:t>
            </a:r>
            <a:r>
              <a:rPr lang="ru" sz="1000">
                <a:solidFill>
                  <a:srgbClr val="0070C0"/>
                </a:solidFill>
                <a:latin typeface="Montserrat"/>
                <a:ea typeface="Montserrat"/>
                <a:cs typeface="Montserrat"/>
                <a:sym typeface="Montserrat"/>
              </a:rPr>
              <a:t> ліфтів, у тому числі у житлових будинках ОСББ та ЖБК - </a:t>
            </a:r>
            <a:r>
              <a:rPr lang="ru" sz="1000" b="1">
                <a:solidFill>
                  <a:srgbClr val="0070C0"/>
                </a:solidFill>
                <a:latin typeface="Montserrat"/>
                <a:ea typeface="Montserrat"/>
                <a:cs typeface="Montserrat"/>
                <a:sym typeface="Montserrat"/>
              </a:rPr>
              <a:t>932 </a:t>
            </a:r>
            <a:r>
              <a:rPr lang="ru" sz="1000">
                <a:solidFill>
                  <a:srgbClr val="0070C0"/>
                </a:solidFill>
                <a:latin typeface="Montserrat"/>
                <a:ea typeface="Montserrat"/>
                <a:cs typeface="Montserrat"/>
                <a:sym typeface="Montserrat"/>
              </a:rPr>
              <a:t>ліфти. </a:t>
            </a:r>
            <a:r>
              <a:rPr lang="ru" sz="1000">
                <a:latin typeface="Montserrat"/>
                <a:ea typeface="Montserrat"/>
                <a:cs typeface="Montserrat"/>
                <a:sym typeface="Montserrat"/>
              </a:rPr>
              <a:t>    </a:t>
            </a:r>
            <a:endParaRPr sz="1000">
              <a:latin typeface="Montserrat"/>
              <a:ea typeface="Montserrat"/>
              <a:cs typeface="Montserrat"/>
              <a:sym typeface="Montserrat"/>
            </a:endParaRPr>
          </a:p>
          <a:p>
            <a:pPr marL="0" lvl="0" indent="0" algn="just" rtl="0">
              <a:lnSpc>
                <a:spcPct val="115000"/>
              </a:lnSpc>
              <a:spcBef>
                <a:spcPts val="0"/>
              </a:spcBef>
              <a:spcAft>
                <a:spcPts val="0"/>
              </a:spcAft>
              <a:buNone/>
            </a:pPr>
            <a:r>
              <a:rPr lang="ru" sz="1000">
                <a:solidFill>
                  <a:srgbClr val="0070C0"/>
                </a:solidFill>
                <a:latin typeface="Montserrat"/>
                <a:ea typeface="Montserrat"/>
                <a:cs typeface="Montserrat"/>
                <a:sym typeface="Montserrat"/>
              </a:rPr>
              <a:t>На даний час у житлових будинках міста </a:t>
            </a:r>
            <a:r>
              <a:rPr lang="ru" sz="1000" b="1">
                <a:solidFill>
                  <a:srgbClr val="0070C0"/>
                </a:solidFill>
                <a:latin typeface="Montserrat"/>
                <a:ea typeface="Montserrat"/>
                <a:cs typeface="Montserrat"/>
                <a:sym typeface="Montserrat"/>
              </a:rPr>
              <a:t>85% </a:t>
            </a:r>
            <a:r>
              <a:rPr lang="ru" sz="1000">
                <a:solidFill>
                  <a:srgbClr val="0070C0"/>
                </a:solidFill>
                <a:latin typeface="Montserrat"/>
                <a:ea typeface="Montserrat"/>
                <a:cs typeface="Montserrat"/>
                <a:sym typeface="Montserrat"/>
              </a:rPr>
              <a:t>ліфтів відпрацювали нормативний термін експлуатації (25 років) та  потребують капітального ремонту або повної заміни.</a:t>
            </a:r>
            <a:endParaRPr sz="1000">
              <a:solidFill>
                <a:srgbClr val="0070C0"/>
              </a:solidFill>
              <a:latin typeface="Montserrat"/>
              <a:ea typeface="Montserrat"/>
              <a:cs typeface="Montserrat"/>
              <a:sym typeface="Montserrat"/>
            </a:endParaRPr>
          </a:p>
          <a:p>
            <a:pPr marL="0" lvl="0" indent="0" algn="just" rtl="0">
              <a:lnSpc>
                <a:spcPct val="115000"/>
              </a:lnSpc>
              <a:spcBef>
                <a:spcPts val="0"/>
              </a:spcBef>
              <a:spcAft>
                <a:spcPts val="0"/>
              </a:spcAft>
              <a:buNone/>
            </a:pPr>
            <a:endParaRPr sz="1000">
              <a:solidFill>
                <a:srgbClr val="0070C0"/>
              </a:solidFill>
              <a:latin typeface="Montserrat"/>
              <a:ea typeface="Montserrat"/>
              <a:cs typeface="Montserrat"/>
              <a:sym typeface="Montserrat"/>
            </a:endParaRPr>
          </a:p>
          <a:p>
            <a:pPr marL="0" lvl="0" indent="0" algn="just" rtl="0">
              <a:lnSpc>
                <a:spcPct val="115000"/>
              </a:lnSpc>
              <a:spcBef>
                <a:spcPts val="0"/>
              </a:spcBef>
              <a:spcAft>
                <a:spcPts val="0"/>
              </a:spcAft>
              <a:buNone/>
            </a:pPr>
            <a:r>
              <a:rPr lang="ru" sz="1000" b="1">
                <a:solidFill>
                  <a:srgbClr val="0070C0"/>
                </a:solidFill>
                <a:latin typeface="Montserrat"/>
                <a:ea typeface="Montserrat"/>
                <a:cs typeface="Montserrat"/>
                <a:sym typeface="Montserrat"/>
              </a:rPr>
              <a:t>1581</a:t>
            </a:r>
            <a:r>
              <a:rPr lang="ru" sz="1000">
                <a:solidFill>
                  <a:srgbClr val="0070C0"/>
                </a:solidFill>
                <a:latin typeface="Montserrat"/>
                <a:ea typeface="Montserrat"/>
                <a:cs typeface="Montserrat"/>
                <a:sym typeface="Montserrat"/>
              </a:rPr>
              <a:t> будинки мають системи центрального опалення.</a:t>
            </a:r>
            <a:endParaRPr sz="1000">
              <a:solidFill>
                <a:srgbClr val="0070C0"/>
              </a:solidFill>
              <a:latin typeface="Montserrat"/>
              <a:ea typeface="Montserrat"/>
              <a:cs typeface="Montserrat"/>
              <a:sym typeface="Montserrat"/>
            </a:endParaRPr>
          </a:p>
          <a:p>
            <a:pPr marL="0" lvl="0" indent="0" algn="just" rtl="0">
              <a:lnSpc>
                <a:spcPct val="115000"/>
              </a:lnSpc>
              <a:spcBef>
                <a:spcPts val="0"/>
              </a:spcBef>
              <a:spcAft>
                <a:spcPts val="0"/>
              </a:spcAft>
              <a:buNone/>
            </a:pPr>
            <a:endParaRPr sz="1000">
              <a:solidFill>
                <a:srgbClr val="0070C0"/>
              </a:solidFill>
              <a:latin typeface="Montserrat"/>
              <a:ea typeface="Montserrat"/>
              <a:cs typeface="Montserrat"/>
              <a:sym typeface="Montserrat"/>
            </a:endParaRPr>
          </a:p>
          <a:p>
            <a:pPr marL="0" lvl="0" indent="0" algn="just" rtl="0">
              <a:lnSpc>
                <a:spcPct val="115000"/>
              </a:lnSpc>
              <a:spcBef>
                <a:spcPts val="0"/>
              </a:spcBef>
              <a:spcAft>
                <a:spcPts val="0"/>
              </a:spcAft>
              <a:buNone/>
            </a:pPr>
            <a:r>
              <a:rPr lang="ru" sz="1000">
                <a:solidFill>
                  <a:srgbClr val="0070C0"/>
                </a:solidFill>
                <a:latin typeface="Montserrat"/>
                <a:ea typeface="Montserrat"/>
                <a:cs typeface="Montserrat"/>
                <a:sym typeface="Montserrat"/>
              </a:rPr>
              <a:t>У наявності аварійного житла –  </a:t>
            </a:r>
            <a:r>
              <a:rPr lang="ru" sz="1000" b="1">
                <a:solidFill>
                  <a:srgbClr val="0070C0"/>
                </a:solidFill>
                <a:latin typeface="Montserrat"/>
                <a:ea typeface="Montserrat"/>
                <a:cs typeface="Montserrat"/>
                <a:sym typeface="Montserrat"/>
              </a:rPr>
              <a:t>74</a:t>
            </a:r>
            <a:r>
              <a:rPr lang="ru" sz="1000">
                <a:solidFill>
                  <a:srgbClr val="0070C0"/>
                </a:solidFill>
                <a:latin typeface="Montserrat"/>
                <a:ea typeface="Montserrat"/>
                <a:cs typeface="Montserrat"/>
                <a:sym typeface="Montserrat"/>
              </a:rPr>
              <a:t> квартири, загальною площею </a:t>
            </a:r>
            <a:r>
              <a:rPr lang="ru" sz="1000" b="1">
                <a:solidFill>
                  <a:srgbClr val="0070C0"/>
                </a:solidFill>
                <a:latin typeface="Montserrat"/>
                <a:ea typeface="Montserrat"/>
                <a:cs typeface="Montserrat"/>
                <a:sym typeface="Montserrat"/>
              </a:rPr>
              <a:t>3196,4 </a:t>
            </a:r>
            <a:r>
              <a:rPr lang="ru" sz="1000">
                <a:solidFill>
                  <a:srgbClr val="0070C0"/>
                </a:solidFill>
                <a:latin typeface="Montserrat"/>
                <a:ea typeface="Montserrat"/>
                <a:cs typeface="Montserrat"/>
                <a:sym typeface="Montserrat"/>
              </a:rPr>
              <a:t>кв.м, старого житла –  </a:t>
            </a:r>
            <a:r>
              <a:rPr lang="ru" sz="1000" b="1">
                <a:solidFill>
                  <a:srgbClr val="0070C0"/>
                </a:solidFill>
                <a:latin typeface="Montserrat"/>
                <a:ea typeface="Montserrat"/>
                <a:cs typeface="Montserrat"/>
                <a:sym typeface="Montserrat"/>
              </a:rPr>
              <a:t>171</a:t>
            </a:r>
            <a:r>
              <a:rPr lang="ru" sz="1000">
                <a:solidFill>
                  <a:srgbClr val="0070C0"/>
                </a:solidFill>
                <a:latin typeface="Montserrat"/>
                <a:ea typeface="Montserrat"/>
                <a:cs typeface="Montserrat"/>
                <a:sym typeface="Montserrat"/>
              </a:rPr>
              <a:t> квартира, загальною площею </a:t>
            </a:r>
            <a:r>
              <a:rPr lang="ru" sz="1000" b="1">
                <a:solidFill>
                  <a:srgbClr val="0070C0"/>
                </a:solidFill>
                <a:latin typeface="Montserrat"/>
                <a:ea typeface="Montserrat"/>
                <a:cs typeface="Montserrat"/>
                <a:sym typeface="Montserrat"/>
              </a:rPr>
              <a:t>6464,7</a:t>
            </a:r>
            <a:r>
              <a:rPr lang="ru" sz="1000">
                <a:solidFill>
                  <a:srgbClr val="0070C0"/>
                </a:solidFill>
                <a:latin typeface="Montserrat"/>
                <a:ea typeface="Montserrat"/>
                <a:cs typeface="Montserrat"/>
                <a:sym typeface="Montserrat"/>
              </a:rPr>
              <a:t> кв.м, непридатного до проживання – </a:t>
            </a:r>
            <a:r>
              <a:rPr lang="ru" sz="1000" b="1">
                <a:solidFill>
                  <a:srgbClr val="0070C0"/>
                </a:solidFill>
                <a:latin typeface="Montserrat"/>
                <a:ea typeface="Montserrat"/>
                <a:cs typeface="Montserrat"/>
                <a:sym typeface="Montserrat"/>
              </a:rPr>
              <a:t>34</a:t>
            </a:r>
            <a:r>
              <a:rPr lang="ru" sz="1000">
                <a:solidFill>
                  <a:srgbClr val="0070C0"/>
                </a:solidFill>
                <a:latin typeface="Montserrat"/>
                <a:ea typeface="Montserrat"/>
                <a:cs typeface="Montserrat"/>
                <a:sym typeface="Montserrat"/>
              </a:rPr>
              <a:t> квартири, загальною площею </a:t>
            </a:r>
            <a:r>
              <a:rPr lang="ru" sz="1000" b="1">
                <a:solidFill>
                  <a:srgbClr val="0070C0"/>
                </a:solidFill>
                <a:latin typeface="Montserrat"/>
                <a:ea typeface="Montserrat"/>
                <a:cs typeface="Montserrat"/>
                <a:sym typeface="Montserrat"/>
              </a:rPr>
              <a:t>2053,8</a:t>
            </a:r>
            <a:r>
              <a:rPr lang="ru" sz="1000">
                <a:solidFill>
                  <a:srgbClr val="0070C0"/>
                </a:solidFill>
                <a:latin typeface="Montserrat"/>
                <a:ea typeface="Montserrat"/>
                <a:cs typeface="Montserrat"/>
                <a:sym typeface="Montserrat"/>
              </a:rPr>
              <a:t> кв.м.</a:t>
            </a:r>
            <a:endParaRPr sz="1000">
              <a:solidFill>
                <a:srgbClr val="0070C0"/>
              </a:solidFill>
              <a:latin typeface="Montserrat"/>
              <a:ea typeface="Montserrat"/>
              <a:cs typeface="Montserrat"/>
              <a:sym typeface="Montserrat"/>
            </a:endParaRPr>
          </a:p>
          <a:p>
            <a:pPr marL="0" lvl="0" indent="0" algn="just" rtl="0">
              <a:lnSpc>
                <a:spcPct val="115000"/>
              </a:lnSpc>
              <a:spcBef>
                <a:spcPts val="0"/>
              </a:spcBef>
              <a:spcAft>
                <a:spcPts val="0"/>
              </a:spcAft>
              <a:buNone/>
            </a:pPr>
            <a:endParaRPr sz="1000">
              <a:solidFill>
                <a:srgbClr val="0070C0"/>
              </a:solidFill>
              <a:latin typeface="Montserrat"/>
              <a:ea typeface="Montserrat"/>
              <a:cs typeface="Montserrat"/>
              <a:sym typeface="Montserrat"/>
            </a:endParaRPr>
          </a:p>
          <a:p>
            <a:pPr marL="0" lvl="0" indent="0" algn="just" rtl="0">
              <a:lnSpc>
                <a:spcPct val="115000"/>
              </a:lnSpc>
              <a:spcBef>
                <a:spcPts val="0"/>
              </a:spcBef>
              <a:spcAft>
                <a:spcPts val="0"/>
              </a:spcAft>
              <a:buNone/>
            </a:pPr>
            <a:r>
              <a:rPr lang="ru" sz="1000">
                <a:solidFill>
                  <a:srgbClr val="0070C0"/>
                </a:solidFill>
                <a:latin typeface="Montserrat"/>
                <a:ea typeface="Montserrat"/>
                <a:cs typeface="Montserrat"/>
                <a:sym typeface="Montserrat"/>
              </a:rPr>
              <a:t>На сьогодні потребують невідкладного ремонту:</a:t>
            </a:r>
            <a:endParaRPr sz="1000">
              <a:solidFill>
                <a:srgbClr val="0070C0"/>
              </a:solidFill>
              <a:latin typeface="Montserrat"/>
              <a:ea typeface="Montserrat"/>
              <a:cs typeface="Montserrat"/>
              <a:sym typeface="Montserrat"/>
            </a:endParaRPr>
          </a:p>
          <a:p>
            <a:pPr marL="457200" lvl="0" indent="-292100" algn="just" rtl="0">
              <a:lnSpc>
                <a:spcPct val="115000"/>
              </a:lnSpc>
              <a:spcBef>
                <a:spcPts val="0"/>
              </a:spcBef>
              <a:spcAft>
                <a:spcPts val="0"/>
              </a:spcAft>
              <a:buClr>
                <a:srgbClr val="0070C0"/>
              </a:buClr>
              <a:buSzPts val="1000"/>
              <a:buFont typeface="Montserrat"/>
              <a:buChar char="●"/>
            </a:pPr>
            <a:r>
              <a:rPr lang="ru" sz="1000">
                <a:solidFill>
                  <a:srgbClr val="0070C0"/>
                </a:solidFill>
                <a:latin typeface="Montserrat"/>
                <a:ea typeface="Montserrat"/>
                <a:cs typeface="Montserrat"/>
                <a:sym typeface="Montserrat"/>
              </a:rPr>
              <a:t>покрівлі - </a:t>
            </a:r>
            <a:r>
              <a:rPr lang="ru" sz="1000" b="1">
                <a:solidFill>
                  <a:srgbClr val="0070C0"/>
                </a:solidFill>
                <a:latin typeface="Montserrat"/>
                <a:ea typeface="Montserrat"/>
                <a:cs typeface="Montserrat"/>
                <a:sym typeface="Montserrat"/>
              </a:rPr>
              <a:t>757</a:t>
            </a:r>
            <a:r>
              <a:rPr lang="ru" sz="1000">
                <a:solidFill>
                  <a:srgbClr val="0070C0"/>
                </a:solidFill>
                <a:latin typeface="Montserrat"/>
                <a:ea typeface="Montserrat"/>
                <a:cs typeface="Montserrat"/>
                <a:sym typeface="Montserrat"/>
              </a:rPr>
              <a:t> будинків (</a:t>
            </a:r>
            <a:r>
              <a:rPr lang="ru" sz="1000" b="1">
                <a:solidFill>
                  <a:srgbClr val="0070C0"/>
                </a:solidFill>
                <a:latin typeface="Montserrat"/>
                <a:ea typeface="Montserrat"/>
                <a:cs typeface="Montserrat"/>
                <a:sym typeface="Montserrat"/>
              </a:rPr>
              <a:t>496,6</a:t>
            </a:r>
            <a:r>
              <a:rPr lang="ru" sz="1000">
                <a:solidFill>
                  <a:srgbClr val="0070C0"/>
                </a:solidFill>
                <a:latin typeface="Montserrat"/>
                <a:ea typeface="Montserrat"/>
                <a:cs typeface="Montserrat"/>
                <a:sym typeface="Montserrat"/>
              </a:rPr>
              <a:t> тис. кв.м.);</a:t>
            </a:r>
            <a:endParaRPr sz="1000">
              <a:solidFill>
                <a:srgbClr val="0070C0"/>
              </a:solidFill>
              <a:latin typeface="Montserrat"/>
              <a:ea typeface="Montserrat"/>
              <a:cs typeface="Montserrat"/>
              <a:sym typeface="Montserrat"/>
            </a:endParaRPr>
          </a:p>
          <a:p>
            <a:pPr marL="457200" lvl="0" indent="-292100" algn="just" rtl="0">
              <a:lnSpc>
                <a:spcPct val="115000"/>
              </a:lnSpc>
              <a:spcBef>
                <a:spcPts val="0"/>
              </a:spcBef>
              <a:spcAft>
                <a:spcPts val="0"/>
              </a:spcAft>
              <a:buClr>
                <a:srgbClr val="0070C0"/>
              </a:buClr>
              <a:buSzPts val="1000"/>
              <a:buFont typeface="Montserrat"/>
              <a:buChar char="●"/>
            </a:pPr>
            <a:r>
              <a:rPr lang="ru" sz="1000">
                <a:solidFill>
                  <a:srgbClr val="0070C0"/>
                </a:solidFill>
                <a:latin typeface="Montserrat"/>
                <a:ea typeface="Montserrat"/>
                <a:cs typeface="Montserrat"/>
                <a:sym typeface="Montserrat"/>
              </a:rPr>
              <a:t>внутрішньобудинкові системи водопостачання – </a:t>
            </a:r>
            <a:r>
              <a:rPr lang="ru" sz="1000" b="1">
                <a:solidFill>
                  <a:srgbClr val="0070C0"/>
                </a:solidFill>
                <a:latin typeface="Montserrat"/>
                <a:ea typeface="Montserrat"/>
                <a:cs typeface="Montserrat"/>
                <a:sym typeface="Montserrat"/>
              </a:rPr>
              <a:t>445</a:t>
            </a:r>
            <a:r>
              <a:rPr lang="ru" sz="1000">
                <a:solidFill>
                  <a:srgbClr val="0070C0"/>
                </a:solidFill>
                <a:latin typeface="Montserrat"/>
                <a:ea typeface="Montserrat"/>
                <a:cs typeface="Montserrat"/>
                <a:sym typeface="Montserrat"/>
              </a:rPr>
              <a:t> будинків,</a:t>
            </a:r>
            <a:endParaRPr sz="1000">
              <a:solidFill>
                <a:srgbClr val="0070C0"/>
              </a:solidFill>
              <a:latin typeface="Montserrat"/>
              <a:ea typeface="Montserrat"/>
              <a:cs typeface="Montserrat"/>
              <a:sym typeface="Montserrat"/>
            </a:endParaRPr>
          </a:p>
          <a:p>
            <a:pPr marL="457200" lvl="0" indent="-292100" algn="just" rtl="0">
              <a:lnSpc>
                <a:spcPct val="115000"/>
              </a:lnSpc>
              <a:spcBef>
                <a:spcPts val="0"/>
              </a:spcBef>
              <a:spcAft>
                <a:spcPts val="0"/>
              </a:spcAft>
              <a:buClr>
                <a:srgbClr val="0070C0"/>
              </a:buClr>
              <a:buSzPts val="1000"/>
              <a:buFont typeface="Montserrat"/>
              <a:buChar char="●"/>
            </a:pPr>
            <a:r>
              <a:rPr lang="ru" sz="1000">
                <a:solidFill>
                  <a:srgbClr val="0070C0"/>
                </a:solidFill>
                <a:latin typeface="Montserrat"/>
                <a:ea typeface="Montserrat"/>
                <a:cs typeface="Montserrat"/>
                <a:sym typeface="Montserrat"/>
              </a:rPr>
              <a:t>внутрішньобудинкові системи водовідведення – </a:t>
            </a:r>
            <a:r>
              <a:rPr lang="ru" sz="1000" b="1">
                <a:solidFill>
                  <a:srgbClr val="0070C0"/>
                </a:solidFill>
                <a:latin typeface="Montserrat"/>
                <a:ea typeface="Montserrat"/>
                <a:cs typeface="Montserrat"/>
                <a:sym typeface="Montserrat"/>
              </a:rPr>
              <a:t>357</a:t>
            </a:r>
            <a:r>
              <a:rPr lang="ru" sz="1000">
                <a:solidFill>
                  <a:srgbClr val="0070C0"/>
                </a:solidFill>
                <a:latin typeface="Montserrat"/>
                <a:ea typeface="Montserrat"/>
                <a:cs typeface="Montserrat"/>
                <a:sym typeface="Montserrat"/>
              </a:rPr>
              <a:t> будинків,</a:t>
            </a:r>
            <a:endParaRPr sz="1000">
              <a:solidFill>
                <a:srgbClr val="0070C0"/>
              </a:solidFill>
              <a:latin typeface="Montserrat"/>
              <a:ea typeface="Montserrat"/>
              <a:cs typeface="Montserrat"/>
              <a:sym typeface="Montserrat"/>
            </a:endParaRPr>
          </a:p>
          <a:p>
            <a:pPr marL="457200" lvl="0" indent="-292100" algn="just" rtl="0">
              <a:lnSpc>
                <a:spcPct val="115000"/>
              </a:lnSpc>
              <a:spcBef>
                <a:spcPts val="0"/>
              </a:spcBef>
              <a:spcAft>
                <a:spcPts val="0"/>
              </a:spcAft>
              <a:buClr>
                <a:srgbClr val="0070C0"/>
              </a:buClr>
              <a:buSzPts val="1000"/>
              <a:buFont typeface="Montserrat"/>
              <a:buChar char="●"/>
            </a:pPr>
            <a:r>
              <a:rPr lang="ru" sz="1000">
                <a:solidFill>
                  <a:srgbClr val="0070C0"/>
                </a:solidFill>
                <a:latin typeface="Montserrat"/>
                <a:ea typeface="Montserrat"/>
                <a:cs typeface="Montserrat"/>
                <a:sym typeface="Montserrat"/>
              </a:rPr>
              <a:t>внутрішньобудинкові системи електропостачання – </a:t>
            </a:r>
            <a:r>
              <a:rPr lang="ru" sz="1000" b="1">
                <a:solidFill>
                  <a:srgbClr val="0070C0"/>
                </a:solidFill>
                <a:latin typeface="Montserrat"/>
                <a:ea typeface="Montserrat"/>
                <a:cs typeface="Montserrat"/>
                <a:sym typeface="Montserrat"/>
              </a:rPr>
              <a:t>298</a:t>
            </a:r>
            <a:r>
              <a:rPr lang="ru" sz="1000">
                <a:solidFill>
                  <a:srgbClr val="0070C0"/>
                </a:solidFill>
                <a:latin typeface="Montserrat"/>
                <a:ea typeface="Montserrat"/>
                <a:cs typeface="Montserrat"/>
                <a:sym typeface="Montserrat"/>
              </a:rPr>
              <a:t> будинків,</a:t>
            </a:r>
            <a:endParaRPr sz="1000">
              <a:solidFill>
                <a:srgbClr val="0070C0"/>
              </a:solidFill>
              <a:latin typeface="Montserrat"/>
              <a:ea typeface="Montserrat"/>
              <a:cs typeface="Montserrat"/>
              <a:sym typeface="Montserrat"/>
            </a:endParaRPr>
          </a:p>
          <a:p>
            <a:pPr marL="457200" lvl="0" indent="-292100" algn="just" rtl="0">
              <a:lnSpc>
                <a:spcPct val="115000"/>
              </a:lnSpc>
              <a:spcBef>
                <a:spcPts val="0"/>
              </a:spcBef>
              <a:spcAft>
                <a:spcPts val="0"/>
              </a:spcAft>
              <a:buClr>
                <a:srgbClr val="0070C0"/>
              </a:buClr>
              <a:buSzPts val="1000"/>
              <a:buFont typeface="Montserrat"/>
              <a:buChar char="●"/>
            </a:pPr>
            <a:r>
              <a:rPr lang="ru" sz="1000">
                <a:solidFill>
                  <a:srgbClr val="0070C0"/>
                </a:solidFill>
                <a:latin typeface="Montserrat"/>
                <a:ea typeface="Montserrat"/>
                <a:cs typeface="Montserrat"/>
                <a:sym typeface="Montserrat"/>
              </a:rPr>
              <a:t>внутрішньобудинкові системи опалення – </a:t>
            </a:r>
            <a:r>
              <a:rPr lang="ru" sz="1000" b="1">
                <a:solidFill>
                  <a:srgbClr val="0070C0"/>
                </a:solidFill>
                <a:latin typeface="Montserrat"/>
                <a:ea typeface="Montserrat"/>
                <a:cs typeface="Montserrat"/>
                <a:sym typeface="Montserrat"/>
              </a:rPr>
              <a:t>254</a:t>
            </a:r>
            <a:r>
              <a:rPr lang="ru" sz="1000">
                <a:solidFill>
                  <a:srgbClr val="0070C0"/>
                </a:solidFill>
                <a:latin typeface="Montserrat"/>
                <a:ea typeface="Montserrat"/>
                <a:cs typeface="Montserrat"/>
                <a:sym typeface="Montserrat"/>
              </a:rPr>
              <a:t> будинків,</a:t>
            </a:r>
            <a:endParaRPr sz="1000">
              <a:solidFill>
                <a:srgbClr val="0070C0"/>
              </a:solidFill>
              <a:latin typeface="Montserrat"/>
              <a:ea typeface="Montserrat"/>
              <a:cs typeface="Montserrat"/>
              <a:sym typeface="Montserrat"/>
            </a:endParaRPr>
          </a:p>
          <a:p>
            <a:pPr marL="457200" lvl="0" indent="-292100" algn="just" rtl="0">
              <a:lnSpc>
                <a:spcPct val="115000"/>
              </a:lnSpc>
              <a:spcBef>
                <a:spcPts val="0"/>
              </a:spcBef>
              <a:spcAft>
                <a:spcPts val="0"/>
              </a:spcAft>
              <a:buClr>
                <a:srgbClr val="0070C0"/>
              </a:buClr>
              <a:buSzPts val="1000"/>
              <a:buFont typeface="Montserrat"/>
              <a:buChar char="●"/>
            </a:pPr>
            <a:r>
              <a:rPr lang="ru" sz="1000">
                <a:solidFill>
                  <a:srgbClr val="0070C0"/>
                </a:solidFill>
                <a:latin typeface="Montserrat"/>
                <a:ea typeface="Montserrat"/>
                <a:cs typeface="Montserrat"/>
                <a:sym typeface="Montserrat"/>
              </a:rPr>
              <a:t>фасади – </a:t>
            </a:r>
            <a:r>
              <a:rPr lang="ru" sz="1000" b="1">
                <a:solidFill>
                  <a:srgbClr val="0070C0"/>
                </a:solidFill>
                <a:latin typeface="Montserrat"/>
                <a:ea typeface="Montserrat"/>
                <a:cs typeface="Montserrat"/>
                <a:sym typeface="Montserrat"/>
              </a:rPr>
              <a:t>285</a:t>
            </a:r>
            <a:r>
              <a:rPr lang="ru" sz="1000">
                <a:solidFill>
                  <a:srgbClr val="0070C0"/>
                </a:solidFill>
                <a:latin typeface="Montserrat"/>
                <a:ea typeface="Montserrat"/>
                <a:cs typeface="Montserrat"/>
                <a:sym typeface="Montserrat"/>
              </a:rPr>
              <a:t> будинків;</a:t>
            </a:r>
            <a:endParaRPr sz="1000">
              <a:solidFill>
                <a:srgbClr val="0070C0"/>
              </a:solidFill>
              <a:latin typeface="Montserrat"/>
              <a:ea typeface="Montserrat"/>
              <a:cs typeface="Montserrat"/>
              <a:sym typeface="Montserrat"/>
            </a:endParaRPr>
          </a:p>
          <a:p>
            <a:pPr marL="457200" lvl="0" indent="-292100" algn="just" rtl="0">
              <a:lnSpc>
                <a:spcPct val="115000"/>
              </a:lnSpc>
              <a:spcBef>
                <a:spcPts val="0"/>
              </a:spcBef>
              <a:spcAft>
                <a:spcPts val="0"/>
              </a:spcAft>
              <a:buClr>
                <a:srgbClr val="0070C0"/>
              </a:buClr>
              <a:buSzPts val="1000"/>
              <a:buFont typeface="Montserrat"/>
              <a:buChar char="●"/>
            </a:pPr>
            <a:r>
              <a:rPr lang="ru" sz="1000">
                <a:solidFill>
                  <a:srgbClr val="0070C0"/>
                </a:solidFill>
                <a:latin typeface="Montserrat"/>
                <a:ea typeface="Montserrat"/>
                <a:cs typeface="Montserrat"/>
                <a:sym typeface="Montserrat"/>
              </a:rPr>
              <a:t>міжпанельні стики – </a:t>
            </a:r>
            <a:r>
              <a:rPr lang="ru" sz="1000" b="1">
                <a:solidFill>
                  <a:srgbClr val="0070C0"/>
                </a:solidFill>
                <a:latin typeface="Montserrat"/>
                <a:ea typeface="Montserrat"/>
                <a:cs typeface="Montserrat"/>
                <a:sym typeface="Montserrat"/>
              </a:rPr>
              <a:t>144 </a:t>
            </a:r>
            <a:r>
              <a:rPr lang="ru" sz="1000">
                <a:solidFill>
                  <a:srgbClr val="0070C0"/>
                </a:solidFill>
                <a:latin typeface="Montserrat"/>
                <a:ea typeface="Montserrat"/>
                <a:cs typeface="Montserrat"/>
                <a:sym typeface="Montserrat"/>
              </a:rPr>
              <a:t>будинків.</a:t>
            </a:r>
            <a:endParaRPr sz="1000">
              <a:solidFill>
                <a:srgbClr val="0070C0"/>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000">
              <a:solidFill>
                <a:schemeClr val="dk2"/>
              </a:solidFill>
              <a:latin typeface="Montserrat"/>
              <a:ea typeface="Montserrat"/>
              <a:cs typeface="Montserrat"/>
              <a:sym typeface="Montserrat"/>
            </a:endParaRPr>
          </a:p>
          <a:p>
            <a:pPr marL="0" lvl="0" indent="0" algn="l" rtl="0">
              <a:spcBef>
                <a:spcPts val="1600"/>
              </a:spcBef>
              <a:spcAft>
                <a:spcPts val="0"/>
              </a:spcAft>
              <a:buNone/>
            </a:pPr>
            <a:endParaRPr sz="1200">
              <a:latin typeface="Montserrat"/>
              <a:ea typeface="Montserrat"/>
              <a:cs typeface="Montserrat"/>
              <a:sym typeface="Montserrat"/>
            </a:endParaRPr>
          </a:p>
        </p:txBody>
      </p:sp>
      <p:pic>
        <p:nvPicPr>
          <p:cNvPr id="305" name="Google Shape;305;p33"/>
          <p:cNvPicPr preferRelativeResize="0"/>
          <p:nvPr/>
        </p:nvPicPr>
        <p:blipFill>
          <a:blip r:embed="rId4">
            <a:alphaModFix/>
          </a:blip>
          <a:stretch>
            <a:fillRect/>
          </a:stretch>
        </p:blipFill>
        <p:spPr>
          <a:xfrm>
            <a:off x="180700" y="139675"/>
            <a:ext cx="1942573" cy="1477500"/>
          </a:xfrm>
          <a:prstGeom prst="rect">
            <a:avLst/>
          </a:prstGeom>
          <a:noFill/>
          <a:ln>
            <a:noFill/>
          </a:ln>
        </p:spPr>
      </p:pic>
      <p:sp>
        <p:nvSpPr>
          <p:cNvPr id="306" name="Google Shape;306;p33"/>
          <p:cNvSpPr txBox="1"/>
          <p:nvPr/>
        </p:nvSpPr>
        <p:spPr>
          <a:xfrm>
            <a:off x="180688" y="1461525"/>
            <a:ext cx="2247300" cy="128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ru" b="1">
                <a:latin typeface="Montserrat"/>
                <a:ea typeface="Montserrat"/>
                <a:cs typeface="Montserrat"/>
                <a:sym typeface="Montserrat"/>
              </a:rPr>
              <a:t>Характеристика багатоквартирного житлового фонду:</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4"/>
          <p:cNvSpPr txBox="1">
            <a:spLocks noGrp="1"/>
          </p:cNvSpPr>
          <p:nvPr>
            <p:ph type="title"/>
          </p:nvPr>
        </p:nvSpPr>
        <p:spPr>
          <a:xfrm>
            <a:off x="617200" y="1021625"/>
            <a:ext cx="2340000" cy="574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endParaRPr sz="1400">
              <a:solidFill>
                <a:srgbClr val="000000"/>
              </a:solidFill>
              <a:latin typeface="Montserrat"/>
              <a:ea typeface="Montserrat"/>
              <a:cs typeface="Montserrat"/>
              <a:sym typeface="Montserrat"/>
            </a:endParaRPr>
          </a:p>
          <a:p>
            <a:pPr marL="88900" lvl="0" indent="0" algn="l" rtl="0">
              <a:lnSpc>
                <a:spcPct val="115000"/>
              </a:lnSpc>
              <a:spcBef>
                <a:spcPts val="0"/>
              </a:spcBef>
              <a:spcAft>
                <a:spcPts val="0"/>
              </a:spcAft>
              <a:buClr>
                <a:srgbClr val="000000"/>
              </a:buClr>
              <a:buSzPts val="1100"/>
              <a:buFont typeface="Arial"/>
              <a:buNone/>
            </a:pPr>
            <a:r>
              <a:rPr lang="ru" sz="1600">
                <a:solidFill>
                  <a:srgbClr val="000000"/>
                </a:solidFill>
                <a:highlight>
                  <a:srgbClr val="FFFFFF"/>
                </a:highlight>
                <a:latin typeface="Montserrat"/>
                <a:ea typeface="Montserrat"/>
                <a:cs typeface="Montserrat"/>
                <a:sym typeface="Montserrat"/>
              </a:rPr>
              <a:t>Цілі і пріоритети фінансування на 2019  рік:</a:t>
            </a:r>
            <a:endParaRPr sz="1600">
              <a:solidFill>
                <a:srgbClr val="000000"/>
              </a:solidFill>
              <a:latin typeface="Montserrat"/>
              <a:ea typeface="Montserrat"/>
              <a:cs typeface="Montserrat"/>
              <a:sym typeface="Montserrat"/>
            </a:endParaRPr>
          </a:p>
        </p:txBody>
      </p:sp>
      <p:pic>
        <p:nvPicPr>
          <p:cNvPr id="312" name="Google Shape;312;p34"/>
          <p:cNvPicPr preferRelativeResize="0"/>
          <p:nvPr/>
        </p:nvPicPr>
        <p:blipFill>
          <a:blip r:embed="rId3">
            <a:alphaModFix/>
          </a:blip>
          <a:stretch>
            <a:fillRect/>
          </a:stretch>
        </p:blipFill>
        <p:spPr>
          <a:xfrm>
            <a:off x="0" y="4282625"/>
            <a:ext cx="9143999" cy="910800"/>
          </a:xfrm>
          <a:prstGeom prst="rect">
            <a:avLst/>
          </a:prstGeom>
          <a:noFill/>
          <a:ln>
            <a:noFill/>
          </a:ln>
        </p:spPr>
      </p:pic>
      <p:sp>
        <p:nvSpPr>
          <p:cNvPr id="313" name="Google Shape;313;p34"/>
          <p:cNvSpPr txBox="1"/>
          <p:nvPr/>
        </p:nvSpPr>
        <p:spPr>
          <a:xfrm>
            <a:off x="3000000" y="461150"/>
            <a:ext cx="5867700" cy="3913200"/>
          </a:xfrm>
          <a:prstGeom prst="rect">
            <a:avLst/>
          </a:prstGeom>
          <a:noFill/>
          <a:ln>
            <a:noFill/>
          </a:ln>
        </p:spPr>
        <p:txBody>
          <a:bodyPr spcFirstLastPara="1" wrap="square" lIns="91425" tIns="91425" rIns="91425" bIns="91425" anchor="t" anchorCtr="0">
            <a:noAutofit/>
          </a:bodyPr>
          <a:lstStyle/>
          <a:p>
            <a:pPr marL="457200" marR="38100" lvl="0" indent="-311150" algn="l" rtl="0">
              <a:lnSpc>
                <a:spcPct val="115000"/>
              </a:lnSpc>
              <a:spcBef>
                <a:spcPts val="0"/>
              </a:spcBef>
              <a:spcAft>
                <a:spcPts val="0"/>
              </a:spcAft>
              <a:buClr>
                <a:schemeClr val="dk2"/>
              </a:buClr>
              <a:buSzPts val="1300"/>
              <a:buFont typeface="Montserrat"/>
              <a:buChar char="➔"/>
            </a:pPr>
            <a:r>
              <a:rPr lang="ru" sz="1300">
                <a:latin typeface="Montserrat"/>
                <a:ea typeface="Montserrat"/>
                <a:cs typeface="Montserrat"/>
                <a:sym typeface="Montserrat"/>
              </a:rPr>
              <a:t>Ремонт міських штучних споруд (мости)</a:t>
            </a:r>
            <a:endParaRPr sz="1300">
              <a:latin typeface="Montserrat"/>
              <a:ea typeface="Montserrat"/>
              <a:cs typeface="Montserrat"/>
              <a:sym typeface="Montserrat"/>
            </a:endParaRPr>
          </a:p>
          <a:p>
            <a:pPr marL="457200" marR="38100" lvl="0" indent="-311150" algn="l" rtl="0">
              <a:lnSpc>
                <a:spcPct val="100000"/>
              </a:lnSpc>
              <a:spcBef>
                <a:spcPts val="0"/>
              </a:spcBef>
              <a:spcAft>
                <a:spcPts val="0"/>
              </a:spcAft>
              <a:buClr>
                <a:schemeClr val="dk2"/>
              </a:buClr>
              <a:buSzPts val="1300"/>
              <a:buFont typeface="Montserrat"/>
              <a:buChar char="➔"/>
            </a:pPr>
            <a:r>
              <a:rPr lang="ru" sz="1300">
                <a:latin typeface="Montserrat"/>
                <a:ea typeface="Montserrat"/>
                <a:cs typeface="Montserrat"/>
                <a:sym typeface="Montserrat"/>
              </a:rPr>
              <a:t>Безпека в місті:</a:t>
            </a:r>
            <a:endParaRPr sz="1300">
              <a:latin typeface="Montserrat"/>
              <a:ea typeface="Montserrat"/>
              <a:cs typeface="Montserrat"/>
              <a:sym typeface="Montserrat"/>
            </a:endParaRPr>
          </a:p>
          <a:p>
            <a:pPr marL="457200" marR="38100" lvl="0" indent="-311150" algn="l" rtl="0">
              <a:lnSpc>
                <a:spcPct val="100000"/>
              </a:lnSpc>
              <a:spcBef>
                <a:spcPts val="0"/>
              </a:spcBef>
              <a:spcAft>
                <a:spcPts val="0"/>
              </a:spcAft>
              <a:buSzPts val="1300"/>
              <a:buFont typeface="Montserrat"/>
              <a:buChar char="●"/>
            </a:pPr>
            <a:r>
              <a:rPr lang="ru" sz="1300">
                <a:latin typeface="Montserrat"/>
                <a:ea typeface="Montserrat"/>
                <a:cs typeface="Montserrat"/>
                <a:sym typeface="Montserrat"/>
              </a:rPr>
              <a:t>Продовження ремонту доріг </a:t>
            </a:r>
            <a:endParaRPr sz="1300">
              <a:latin typeface="Montserrat"/>
              <a:ea typeface="Montserrat"/>
              <a:cs typeface="Montserrat"/>
              <a:sym typeface="Montserrat"/>
            </a:endParaRPr>
          </a:p>
          <a:p>
            <a:pPr marL="457200" marR="38100" lvl="0" indent="-311150" algn="l" rtl="0">
              <a:lnSpc>
                <a:spcPct val="100000"/>
              </a:lnSpc>
              <a:spcBef>
                <a:spcPts val="0"/>
              </a:spcBef>
              <a:spcAft>
                <a:spcPts val="0"/>
              </a:spcAft>
              <a:buSzPts val="1300"/>
              <a:buFont typeface="Montserrat"/>
              <a:buChar char="●"/>
            </a:pPr>
            <a:r>
              <a:rPr lang="ru" sz="1300">
                <a:latin typeface="Montserrat"/>
                <a:ea typeface="Montserrat"/>
                <a:cs typeface="Montserrat"/>
                <a:sym typeface="Montserrat"/>
              </a:rPr>
              <a:t>Будівництво та реконструкція світлофорів </a:t>
            </a:r>
            <a:endParaRPr sz="1300" i="1">
              <a:latin typeface="Montserrat"/>
              <a:ea typeface="Montserrat"/>
              <a:cs typeface="Montserrat"/>
              <a:sym typeface="Montserrat"/>
            </a:endParaRPr>
          </a:p>
          <a:p>
            <a:pPr marL="457200" marR="38100" lvl="0" indent="-311150" algn="l" rtl="0">
              <a:lnSpc>
                <a:spcPct val="100000"/>
              </a:lnSpc>
              <a:spcBef>
                <a:spcPts val="0"/>
              </a:spcBef>
              <a:spcAft>
                <a:spcPts val="0"/>
              </a:spcAft>
              <a:buSzPts val="1300"/>
              <a:buFont typeface="Montserrat"/>
              <a:buChar char="●"/>
            </a:pPr>
            <a:r>
              <a:rPr lang="ru" sz="1300">
                <a:latin typeface="Montserrat"/>
                <a:ea typeface="Montserrat"/>
                <a:cs typeface="Montserrat"/>
                <a:sym typeface="Montserrat"/>
              </a:rPr>
              <a:t>Ремонт зовнішнього освітлення (</a:t>
            </a:r>
            <a:r>
              <a:rPr lang="ru" sz="1300" i="1">
                <a:latin typeface="Montserrat"/>
                <a:ea typeface="Montserrat"/>
                <a:cs typeface="Montserrat"/>
                <a:sym typeface="Montserrat"/>
              </a:rPr>
              <a:t>заміна на LED освітлення</a:t>
            </a:r>
            <a:r>
              <a:rPr lang="ru" sz="1300">
                <a:latin typeface="Montserrat"/>
                <a:ea typeface="Montserrat"/>
                <a:cs typeface="Montserrat"/>
                <a:sym typeface="Montserrat"/>
              </a:rPr>
              <a:t>)</a:t>
            </a:r>
            <a:endParaRPr sz="1300">
              <a:latin typeface="Montserrat"/>
              <a:ea typeface="Montserrat"/>
              <a:cs typeface="Montserrat"/>
              <a:sym typeface="Montserrat"/>
            </a:endParaRPr>
          </a:p>
          <a:p>
            <a:pPr marL="457200" marR="38100" lvl="0" indent="-311150" algn="l" rtl="0">
              <a:lnSpc>
                <a:spcPct val="100000"/>
              </a:lnSpc>
              <a:spcBef>
                <a:spcPts val="0"/>
              </a:spcBef>
              <a:spcAft>
                <a:spcPts val="0"/>
              </a:spcAft>
              <a:buClr>
                <a:schemeClr val="dk2"/>
              </a:buClr>
              <a:buSzPts val="1300"/>
              <a:buFont typeface="Montserrat"/>
              <a:buChar char="➔"/>
            </a:pPr>
            <a:r>
              <a:rPr lang="ru" sz="1300">
                <a:latin typeface="Montserrat"/>
                <a:ea typeface="Montserrat"/>
                <a:cs typeface="Montserrat"/>
                <a:sym typeface="Montserrat"/>
              </a:rPr>
              <a:t>Закінчення будівництва тролейбусної лінії у мкр. Намив;</a:t>
            </a:r>
            <a:endParaRPr sz="1300">
              <a:latin typeface="Montserrat"/>
              <a:ea typeface="Montserrat"/>
              <a:cs typeface="Montserrat"/>
              <a:sym typeface="Montserrat"/>
            </a:endParaRPr>
          </a:p>
          <a:p>
            <a:pPr marL="457200" marR="38100" lvl="0" indent="-311150" algn="l" rtl="0">
              <a:lnSpc>
                <a:spcPct val="100000"/>
              </a:lnSpc>
              <a:spcBef>
                <a:spcPts val="0"/>
              </a:spcBef>
              <a:spcAft>
                <a:spcPts val="0"/>
              </a:spcAft>
              <a:buClr>
                <a:schemeClr val="dk2"/>
              </a:buClr>
              <a:buSzPts val="1300"/>
              <a:buFont typeface="Montserrat"/>
              <a:buChar char="➔"/>
            </a:pPr>
            <a:r>
              <a:rPr lang="ru" sz="1300">
                <a:latin typeface="Montserrat"/>
                <a:ea typeface="Montserrat"/>
                <a:cs typeface="Montserrat"/>
                <a:sym typeface="Montserrat"/>
              </a:rPr>
              <a:t>Продовження процедури переведення мешканців гуртожитків на пряме абонентське обслуговування до АТ «Миколаївобленерго».</a:t>
            </a:r>
            <a:endParaRPr sz="1300">
              <a:latin typeface="Montserrat"/>
              <a:ea typeface="Montserrat"/>
              <a:cs typeface="Montserrat"/>
              <a:sym typeface="Montserrat"/>
            </a:endParaRPr>
          </a:p>
          <a:p>
            <a:pPr marL="457200" marR="38100" lvl="0" indent="-311150" algn="l" rtl="0">
              <a:lnSpc>
                <a:spcPct val="100000"/>
              </a:lnSpc>
              <a:spcBef>
                <a:spcPts val="0"/>
              </a:spcBef>
              <a:spcAft>
                <a:spcPts val="0"/>
              </a:spcAft>
              <a:buClr>
                <a:schemeClr val="dk2"/>
              </a:buClr>
              <a:buSzPts val="1300"/>
              <a:buFont typeface="Montserrat"/>
              <a:buChar char="➔"/>
            </a:pPr>
            <a:r>
              <a:rPr lang="ru" sz="1300">
                <a:latin typeface="Montserrat"/>
                <a:ea typeface="Montserrat"/>
                <a:cs typeface="Montserrat"/>
                <a:sym typeface="Montserrat"/>
              </a:rPr>
              <a:t>Подальша реалізація заходів щодо ефективного управління багатоповерховими будинками, розвиток ОСББ;</a:t>
            </a:r>
            <a:endParaRPr sz="1300">
              <a:latin typeface="Montserrat"/>
              <a:ea typeface="Montserrat"/>
              <a:cs typeface="Montserrat"/>
              <a:sym typeface="Montserrat"/>
            </a:endParaRPr>
          </a:p>
          <a:p>
            <a:pPr marL="457200" marR="38100" lvl="0" indent="-311150" algn="l" rtl="0">
              <a:lnSpc>
                <a:spcPct val="100000"/>
              </a:lnSpc>
              <a:spcBef>
                <a:spcPts val="0"/>
              </a:spcBef>
              <a:spcAft>
                <a:spcPts val="0"/>
              </a:spcAft>
              <a:buClr>
                <a:schemeClr val="dk2"/>
              </a:buClr>
              <a:buSzPts val="1300"/>
              <a:buFont typeface="Montserrat"/>
              <a:buChar char="➔"/>
            </a:pPr>
            <a:r>
              <a:rPr lang="ru" sz="1300">
                <a:latin typeface="Montserrat"/>
                <a:ea typeface="Montserrat"/>
                <a:cs typeface="Montserrat"/>
                <a:sym typeface="Montserrat"/>
              </a:rPr>
              <a:t>Проведення інвентаризації об’єктів житлово-комунального господарства  (дороги, пляж, парки, зелені насадження, тощо) та виготовлення відповідної документаці</a:t>
            </a:r>
            <a:r>
              <a:rPr lang="ru" sz="1300">
                <a:latin typeface="Times New Roman"/>
                <a:ea typeface="Times New Roman"/>
                <a:cs typeface="Times New Roman"/>
                <a:sym typeface="Times New Roman"/>
              </a:rPr>
              <a:t>ї;</a:t>
            </a:r>
            <a:endParaRPr sz="1300">
              <a:latin typeface="Times New Roman"/>
              <a:ea typeface="Times New Roman"/>
              <a:cs typeface="Times New Roman"/>
              <a:sym typeface="Times New Roman"/>
            </a:endParaRPr>
          </a:p>
          <a:p>
            <a:pPr marL="457200" marR="38100" lvl="0" indent="-311150" algn="l" rtl="0">
              <a:lnSpc>
                <a:spcPct val="100000"/>
              </a:lnSpc>
              <a:spcBef>
                <a:spcPts val="0"/>
              </a:spcBef>
              <a:spcAft>
                <a:spcPts val="0"/>
              </a:spcAft>
              <a:buSzPts val="1300"/>
              <a:buFont typeface="Montserrat"/>
              <a:buChar char="➔"/>
            </a:pPr>
            <a:r>
              <a:rPr lang="ru" sz="1300">
                <a:latin typeface="Montserrat"/>
                <a:ea typeface="Montserrat"/>
                <a:cs typeface="Montserrat"/>
                <a:sym typeface="Montserrat"/>
              </a:rPr>
              <a:t>Реалізація проектів з капітального ремонту благоустрою кілець (7 об’єктів). </a:t>
            </a:r>
            <a:endParaRPr sz="1300">
              <a:latin typeface="Montserrat"/>
              <a:ea typeface="Montserrat"/>
              <a:cs typeface="Montserrat"/>
              <a:sym typeface="Montserrat"/>
            </a:endParaRPr>
          </a:p>
          <a:p>
            <a:pPr marL="457200" lvl="0" indent="0" algn="l" rtl="0">
              <a:lnSpc>
                <a:spcPct val="115000"/>
              </a:lnSpc>
              <a:spcBef>
                <a:spcPts val="1000"/>
              </a:spcBef>
              <a:spcAft>
                <a:spcPts val="1600"/>
              </a:spcAft>
              <a:buNone/>
            </a:pPr>
            <a:endParaRPr sz="1300">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5"/>
          <p:cNvSpPr txBox="1">
            <a:spLocks noGrp="1"/>
          </p:cNvSpPr>
          <p:nvPr>
            <p:ph type="title"/>
          </p:nvPr>
        </p:nvSpPr>
        <p:spPr>
          <a:xfrm>
            <a:off x="617200" y="1021625"/>
            <a:ext cx="2340000" cy="574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endParaRPr sz="1400">
              <a:solidFill>
                <a:srgbClr val="000000"/>
              </a:solidFill>
              <a:latin typeface="Montserrat"/>
              <a:ea typeface="Montserrat"/>
              <a:cs typeface="Montserrat"/>
              <a:sym typeface="Montserrat"/>
            </a:endParaRPr>
          </a:p>
          <a:p>
            <a:pPr marL="88900" lvl="0" indent="0" algn="l" rtl="0">
              <a:lnSpc>
                <a:spcPct val="115000"/>
              </a:lnSpc>
              <a:spcBef>
                <a:spcPts val="0"/>
              </a:spcBef>
              <a:spcAft>
                <a:spcPts val="0"/>
              </a:spcAft>
              <a:buClr>
                <a:srgbClr val="000000"/>
              </a:buClr>
              <a:buSzPts val="1100"/>
              <a:buFont typeface="Arial"/>
              <a:buNone/>
            </a:pPr>
            <a:r>
              <a:rPr lang="ru" sz="1600">
                <a:solidFill>
                  <a:srgbClr val="000000"/>
                </a:solidFill>
                <a:highlight>
                  <a:srgbClr val="FFFFFF"/>
                </a:highlight>
                <a:latin typeface="Montserrat"/>
                <a:ea typeface="Montserrat"/>
                <a:cs typeface="Montserrat"/>
                <a:sym typeface="Montserrat"/>
              </a:rPr>
              <a:t>Цілі і пріоритети фінансування на 2019  рік:</a:t>
            </a:r>
            <a:endParaRPr sz="1600">
              <a:solidFill>
                <a:srgbClr val="000000"/>
              </a:solidFill>
              <a:latin typeface="Montserrat"/>
              <a:ea typeface="Montserrat"/>
              <a:cs typeface="Montserrat"/>
              <a:sym typeface="Montserrat"/>
            </a:endParaRPr>
          </a:p>
        </p:txBody>
      </p:sp>
      <p:pic>
        <p:nvPicPr>
          <p:cNvPr id="319" name="Google Shape;319;p35"/>
          <p:cNvPicPr preferRelativeResize="0"/>
          <p:nvPr/>
        </p:nvPicPr>
        <p:blipFill>
          <a:blip r:embed="rId3">
            <a:alphaModFix/>
          </a:blip>
          <a:stretch>
            <a:fillRect/>
          </a:stretch>
        </p:blipFill>
        <p:spPr>
          <a:xfrm>
            <a:off x="0" y="4282625"/>
            <a:ext cx="9143999" cy="910800"/>
          </a:xfrm>
          <a:prstGeom prst="rect">
            <a:avLst/>
          </a:prstGeom>
          <a:noFill/>
          <a:ln>
            <a:noFill/>
          </a:ln>
        </p:spPr>
      </p:pic>
      <p:sp>
        <p:nvSpPr>
          <p:cNvPr id="320" name="Google Shape;320;p35"/>
          <p:cNvSpPr txBox="1"/>
          <p:nvPr/>
        </p:nvSpPr>
        <p:spPr>
          <a:xfrm>
            <a:off x="3000000" y="653225"/>
            <a:ext cx="5867700" cy="3629400"/>
          </a:xfrm>
          <a:prstGeom prst="rect">
            <a:avLst/>
          </a:prstGeom>
          <a:noFill/>
          <a:ln>
            <a:noFill/>
          </a:ln>
        </p:spPr>
        <p:txBody>
          <a:bodyPr spcFirstLastPara="1" wrap="square" lIns="91425" tIns="91425" rIns="91425" bIns="91425" anchor="t" anchorCtr="0">
            <a:noAutofit/>
          </a:bodyPr>
          <a:lstStyle/>
          <a:p>
            <a:pPr marL="457200" marR="38100" lvl="0" indent="-311150" algn="just" rtl="0">
              <a:lnSpc>
                <a:spcPct val="115000"/>
              </a:lnSpc>
              <a:spcBef>
                <a:spcPts val="0"/>
              </a:spcBef>
              <a:spcAft>
                <a:spcPts val="0"/>
              </a:spcAft>
              <a:buClr>
                <a:schemeClr val="dk2"/>
              </a:buClr>
              <a:buSzPts val="1300"/>
              <a:buFont typeface="Montserrat"/>
              <a:buChar char="➔"/>
            </a:pPr>
            <a:r>
              <a:rPr lang="ru" sz="1300">
                <a:latin typeface="Montserrat"/>
                <a:ea typeface="Montserrat"/>
                <a:cs typeface="Montserrat"/>
                <a:sym typeface="Montserrat"/>
              </a:rPr>
              <a:t>Розробка проектів Флотского бульвару та Парку Перемоги</a:t>
            </a:r>
            <a:endParaRPr sz="1300">
              <a:latin typeface="Montserrat"/>
              <a:ea typeface="Montserrat"/>
              <a:cs typeface="Montserrat"/>
              <a:sym typeface="Montserrat"/>
            </a:endParaRPr>
          </a:p>
          <a:p>
            <a:pPr marL="457200" marR="38100" lvl="0" indent="-311150" algn="just" rtl="0">
              <a:lnSpc>
                <a:spcPct val="115000"/>
              </a:lnSpc>
              <a:spcBef>
                <a:spcPts val="0"/>
              </a:spcBef>
              <a:spcAft>
                <a:spcPts val="0"/>
              </a:spcAft>
              <a:buClr>
                <a:schemeClr val="dk2"/>
              </a:buClr>
              <a:buSzPts val="1300"/>
              <a:buFont typeface="Montserrat"/>
              <a:buChar char="➔"/>
            </a:pPr>
            <a:r>
              <a:rPr lang="ru" sz="1300">
                <a:latin typeface="Montserrat"/>
                <a:ea typeface="Montserrat"/>
                <a:cs typeface="Montserrat"/>
                <a:sym typeface="Montserrat"/>
              </a:rPr>
              <a:t>Продовження роботи за наступними проектами:</a:t>
            </a:r>
            <a:endParaRPr sz="1300">
              <a:latin typeface="Montserrat"/>
              <a:ea typeface="Montserrat"/>
              <a:cs typeface="Montserrat"/>
              <a:sym typeface="Montserrat"/>
            </a:endParaRPr>
          </a:p>
          <a:p>
            <a:pPr marL="457200" marR="38100" lvl="0" indent="-311150" algn="just" rtl="0">
              <a:lnSpc>
                <a:spcPct val="115000"/>
              </a:lnSpc>
              <a:spcBef>
                <a:spcPts val="0"/>
              </a:spcBef>
              <a:spcAft>
                <a:spcPts val="0"/>
              </a:spcAft>
              <a:buSzPts val="1300"/>
              <a:buFont typeface="Montserrat"/>
              <a:buChar char="●"/>
            </a:pPr>
            <a:r>
              <a:rPr lang="ru" sz="1300">
                <a:latin typeface="Montserrat"/>
                <a:ea typeface="Montserrat"/>
                <a:cs typeface="Montserrat"/>
                <a:sym typeface="Montserrat"/>
              </a:rPr>
              <a:t>скверу подвигу ліквідаторів аварії на ЧАЕС, скверу ім. В.І. Коренюгіна</a:t>
            </a:r>
            <a:endParaRPr sz="1300">
              <a:latin typeface="Montserrat"/>
              <a:ea typeface="Montserrat"/>
              <a:cs typeface="Montserrat"/>
              <a:sym typeface="Montserrat"/>
            </a:endParaRPr>
          </a:p>
          <a:p>
            <a:pPr marL="457200" marR="38100" lvl="0" indent="-311150" algn="just" rtl="0">
              <a:lnSpc>
                <a:spcPct val="115000"/>
              </a:lnSpc>
              <a:spcBef>
                <a:spcPts val="0"/>
              </a:spcBef>
              <a:spcAft>
                <a:spcPts val="0"/>
              </a:spcAft>
              <a:buSzPts val="1300"/>
              <a:buFont typeface="Montserrat"/>
              <a:buChar char="●"/>
            </a:pPr>
            <a:r>
              <a:rPr lang="ru" sz="1300">
                <a:latin typeface="Montserrat"/>
                <a:ea typeface="Montserrat"/>
                <a:cs typeface="Montserrat"/>
                <a:sym typeface="Montserrat"/>
              </a:rPr>
              <a:t>скверу «Вітовський»</a:t>
            </a:r>
            <a:endParaRPr sz="1300">
              <a:latin typeface="Montserrat"/>
              <a:ea typeface="Montserrat"/>
              <a:cs typeface="Montserrat"/>
              <a:sym typeface="Montserrat"/>
            </a:endParaRPr>
          </a:p>
          <a:p>
            <a:pPr marL="457200" marR="38100" lvl="0" indent="-311150" algn="just" rtl="0">
              <a:lnSpc>
                <a:spcPct val="115000"/>
              </a:lnSpc>
              <a:spcBef>
                <a:spcPts val="0"/>
              </a:spcBef>
              <a:spcAft>
                <a:spcPts val="0"/>
              </a:spcAft>
              <a:buSzPts val="1300"/>
              <a:buFont typeface="Montserrat"/>
              <a:buChar char="●"/>
            </a:pPr>
            <a:r>
              <a:rPr lang="ru" sz="1300">
                <a:latin typeface="Montserrat"/>
                <a:ea typeface="Montserrat"/>
                <a:cs typeface="Montserrat"/>
                <a:sym typeface="Montserrat"/>
              </a:rPr>
              <a:t>скверу «Каштановий»</a:t>
            </a:r>
            <a:endParaRPr sz="1300">
              <a:latin typeface="Montserrat"/>
              <a:ea typeface="Montserrat"/>
              <a:cs typeface="Montserrat"/>
              <a:sym typeface="Montserrat"/>
            </a:endParaRPr>
          </a:p>
          <a:p>
            <a:pPr marL="457200" marR="38100" lvl="0" indent="-311150" algn="just" rtl="0">
              <a:lnSpc>
                <a:spcPct val="115000"/>
              </a:lnSpc>
              <a:spcBef>
                <a:spcPts val="0"/>
              </a:spcBef>
              <a:spcAft>
                <a:spcPts val="0"/>
              </a:spcAft>
              <a:buSzPts val="1300"/>
              <a:buFont typeface="Montserrat"/>
              <a:buChar char="●"/>
            </a:pPr>
            <a:r>
              <a:rPr lang="ru" sz="1300">
                <a:latin typeface="Montserrat"/>
                <a:ea typeface="Montserrat"/>
                <a:cs typeface="Montserrat"/>
                <a:sym typeface="Montserrat"/>
              </a:rPr>
              <a:t>бульварної частини пр. Центральний від вул. Садової до пр. Богоявленський</a:t>
            </a:r>
            <a:endParaRPr sz="1300">
              <a:latin typeface="Montserrat"/>
              <a:ea typeface="Montserrat"/>
              <a:cs typeface="Montserrat"/>
              <a:sym typeface="Montserrat"/>
            </a:endParaRPr>
          </a:p>
          <a:p>
            <a:pPr marL="457200" marR="38100" lvl="0" indent="-311150" algn="just" rtl="0">
              <a:lnSpc>
                <a:spcPct val="115000"/>
              </a:lnSpc>
              <a:spcBef>
                <a:spcPts val="0"/>
              </a:spcBef>
              <a:spcAft>
                <a:spcPts val="0"/>
              </a:spcAft>
              <a:buClr>
                <a:schemeClr val="dk2"/>
              </a:buClr>
              <a:buSzPts val="1300"/>
              <a:buFont typeface="Montserrat"/>
              <a:buChar char="➔"/>
            </a:pPr>
            <a:r>
              <a:rPr lang="ru" sz="1300">
                <a:latin typeface="Montserrat"/>
                <a:ea typeface="Montserrat"/>
                <a:cs typeface="Montserrat"/>
                <a:sym typeface="Montserrat"/>
              </a:rPr>
              <a:t>Визначення стратегії  поводження з собаками та котами в м. Миколаєві;</a:t>
            </a:r>
            <a:endParaRPr sz="1300">
              <a:latin typeface="Montserrat"/>
              <a:ea typeface="Montserrat"/>
              <a:cs typeface="Montserrat"/>
              <a:sym typeface="Montserrat"/>
            </a:endParaRPr>
          </a:p>
          <a:p>
            <a:pPr marL="457200" marR="38100" lvl="0" indent="-311150" algn="just" rtl="0">
              <a:lnSpc>
                <a:spcPct val="115000"/>
              </a:lnSpc>
              <a:spcBef>
                <a:spcPts val="0"/>
              </a:spcBef>
              <a:spcAft>
                <a:spcPts val="0"/>
              </a:spcAft>
              <a:buClr>
                <a:schemeClr val="dk2"/>
              </a:buClr>
              <a:buSzPts val="1300"/>
              <a:buFont typeface="Montserrat"/>
              <a:buChar char="➔"/>
            </a:pPr>
            <a:r>
              <a:rPr lang="ru" sz="1300">
                <a:latin typeface="Montserrat"/>
                <a:ea typeface="Montserrat"/>
                <a:cs typeface="Montserrat"/>
                <a:sym typeface="Montserrat"/>
              </a:rPr>
              <a:t>Доопрацювання правил благоустрою до вимог сьогодення.</a:t>
            </a:r>
            <a:endParaRPr sz="1300">
              <a:latin typeface="Montserrat"/>
              <a:ea typeface="Montserrat"/>
              <a:cs typeface="Montserrat"/>
              <a:sym typeface="Montserrat"/>
            </a:endParaRPr>
          </a:p>
          <a:p>
            <a:pPr marL="457200" marR="38100" lvl="0" indent="0" algn="just" rtl="0">
              <a:lnSpc>
                <a:spcPct val="100000"/>
              </a:lnSpc>
              <a:spcBef>
                <a:spcPts val="0"/>
              </a:spcBef>
              <a:spcAft>
                <a:spcPts val="0"/>
              </a:spcAft>
              <a:buNone/>
            </a:pPr>
            <a:endParaRPr sz="1300">
              <a:latin typeface="Montserrat"/>
              <a:ea typeface="Montserrat"/>
              <a:cs typeface="Montserrat"/>
              <a:sym typeface="Montserrat"/>
            </a:endParaRPr>
          </a:p>
          <a:p>
            <a:pPr marL="457200" lvl="0" indent="0" algn="l" rtl="0">
              <a:lnSpc>
                <a:spcPct val="115000"/>
              </a:lnSpc>
              <a:spcBef>
                <a:spcPts val="1000"/>
              </a:spcBef>
              <a:spcAft>
                <a:spcPts val="1600"/>
              </a:spcAft>
              <a:buNone/>
            </a:pPr>
            <a:endParaRPr sz="1300">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6"/>
          <p:cNvSpPr txBox="1"/>
          <p:nvPr/>
        </p:nvSpPr>
        <p:spPr>
          <a:xfrm>
            <a:off x="0" y="-33347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36"/>
          <p:cNvSpPr txBox="1">
            <a:spLocks noGrp="1"/>
          </p:cNvSpPr>
          <p:nvPr>
            <p:ph type="title"/>
          </p:nvPr>
        </p:nvSpPr>
        <p:spPr>
          <a:xfrm>
            <a:off x="804650" y="1624625"/>
            <a:ext cx="8204100" cy="1993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endParaRPr sz="1400">
              <a:solidFill>
                <a:srgbClr val="000000"/>
              </a:solidFill>
              <a:latin typeface="Montserrat"/>
              <a:ea typeface="Montserrat"/>
              <a:cs typeface="Montserrat"/>
              <a:sym typeface="Montserrat"/>
            </a:endParaRPr>
          </a:p>
          <a:p>
            <a:pPr marL="0" lvl="0" indent="0" algn="l" rtl="0">
              <a:spcBef>
                <a:spcPts val="0"/>
              </a:spcBef>
              <a:spcAft>
                <a:spcPts val="0"/>
              </a:spcAft>
              <a:buClr>
                <a:srgbClr val="000000"/>
              </a:buClr>
              <a:buSzPts val="1100"/>
              <a:buFont typeface="Arial"/>
              <a:buNone/>
            </a:pPr>
            <a:r>
              <a:rPr lang="ru" sz="4800">
                <a:solidFill>
                  <a:srgbClr val="000000"/>
                </a:solidFill>
                <a:latin typeface="Montserrat"/>
                <a:ea typeface="Montserrat"/>
                <a:cs typeface="Montserrat"/>
                <a:sym typeface="Montserrat"/>
              </a:rPr>
              <a:t>Дякуємо за увагу!</a:t>
            </a:r>
            <a:endParaRPr sz="4800">
              <a:latin typeface="Montserrat"/>
              <a:ea typeface="Montserrat"/>
              <a:cs typeface="Montserrat"/>
              <a:sym typeface="Montserrat"/>
            </a:endParaRPr>
          </a:p>
          <a:p>
            <a:pPr marL="0" lvl="0" indent="0" algn="l" rtl="0">
              <a:spcBef>
                <a:spcPts val="0"/>
              </a:spcBef>
              <a:spcAft>
                <a:spcPts val="0"/>
              </a:spcAft>
              <a:buClr>
                <a:srgbClr val="000000"/>
              </a:buClr>
              <a:buSzPts val="1100"/>
              <a:buFont typeface="Arial"/>
              <a:buNone/>
            </a:pPr>
            <a:endParaRPr sz="1600">
              <a:solidFill>
                <a:srgbClr val="000000"/>
              </a:solidFill>
              <a:latin typeface="Montserrat"/>
              <a:ea typeface="Montserrat"/>
              <a:cs typeface="Montserrat"/>
              <a:sym typeface="Montserrat"/>
            </a:endParaRPr>
          </a:p>
        </p:txBody>
      </p:sp>
      <p:pic>
        <p:nvPicPr>
          <p:cNvPr id="327" name="Google Shape;327;p36"/>
          <p:cNvPicPr preferRelativeResize="0"/>
          <p:nvPr/>
        </p:nvPicPr>
        <p:blipFill>
          <a:blip r:embed="rId3">
            <a:alphaModFix/>
          </a:blip>
          <a:stretch>
            <a:fillRect/>
          </a:stretch>
        </p:blipFill>
        <p:spPr>
          <a:xfrm>
            <a:off x="0" y="4282625"/>
            <a:ext cx="9143999" cy="910800"/>
          </a:xfrm>
          <a:prstGeom prst="rect">
            <a:avLst/>
          </a:prstGeom>
          <a:noFill/>
          <a:ln>
            <a:noFill/>
          </a:ln>
        </p:spPr>
      </p:pic>
      <p:pic>
        <p:nvPicPr>
          <p:cNvPr id="328" name="Google Shape;328;p36"/>
          <p:cNvPicPr preferRelativeResize="0"/>
          <p:nvPr/>
        </p:nvPicPr>
        <p:blipFill>
          <a:blip r:embed="rId4">
            <a:alphaModFix/>
          </a:blip>
          <a:stretch>
            <a:fillRect/>
          </a:stretch>
        </p:blipFill>
        <p:spPr>
          <a:xfrm>
            <a:off x="7040075" y="1755725"/>
            <a:ext cx="910800" cy="910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9"/>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19"/>
          <p:cNvSpPr txBox="1">
            <a:spLocks noGrp="1"/>
          </p:cNvSpPr>
          <p:nvPr>
            <p:ph type="title"/>
          </p:nvPr>
        </p:nvSpPr>
        <p:spPr>
          <a:xfrm>
            <a:off x="714575" y="1216900"/>
            <a:ext cx="8185800" cy="6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1500">
                <a:solidFill>
                  <a:srgbClr val="000000"/>
                </a:solidFill>
                <a:latin typeface="Montserrat"/>
                <a:ea typeface="Montserrat"/>
                <a:cs typeface="Montserrat"/>
                <a:sym typeface="Montserrat"/>
              </a:rPr>
              <a:t>Структура планових видатків та освоєння коштів в розрізі галузей житлово-комунального господарства Миколаєва за 2018 рік.</a:t>
            </a:r>
            <a:endParaRPr sz="1500">
              <a:latin typeface="Montserrat"/>
              <a:ea typeface="Montserrat"/>
              <a:cs typeface="Montserrat"/>
              <a:sym typeface="Montserrat"/>
            </a:endParaRPr>
          </a:p>
        </p:txBody>
      </p:sp>
      <p:pic>
        <p:nvPicPr>
          <p:cNvPr id="186" name="Google Shape;186;p19"/>
          <p:cNvPicPr preferRelativeResize="0"/>
          <p:nvPr/>
        </p:nvPicPr>
        <p:blipFill>
          <a:blip r:embed="rId3">
            <a:alphaModFix/>
          </a:blip>
          <a:stretch>
            <a:fillRect/>
          </a:stretch>
        </p:blipFill>
        <p:spPr>
          <a:xfrm>
            <a:off x="0" y="4282625"/>
            <a:ext cx="9143999" cy="910800"/>
          </a:xfrm>
          <a:prstGeom prst="rect">
            <a:avLst/>
          </a:prstGeom>
          <a:noFill/>
          <a:ln>
            <a:noFill/>
          </a:ln>
        </p:spPr>
      </p:pic>
      <p:pic>
        <p:nvPicPr>
          <p:cNvPr id="187" name="Google Shape;187;p19"/>
          <p:cNvPicPr preferRelativeResize="0"/>
          <p:nvPr/>
        </p:nvPicPr>
        <p:blipFill>
          <a:blip r:embed="rId4">
            <a:alphaModFix/>
          </a:blip>
          <a:stretch>
            <a:fillRect/>
          </a:stretch>
        </p:blipFill>
        <p:spPr>
          <a:xfrm>
            <a:off x="2115425" y="1853650"/>
            <a:ext cx="4881726" cy="2584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0"/>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20"/>
          <p:cNvSpPr txBox="1">
            <a:spLocks noGrp="1"/>
          </p:cNvSpPr>
          <p:nvPr>
            <p:ph type="title"/>
          </p:nvPr>
        </p:nvSpPr>
        <p:spPr>
          <a:xfrm>
            <a:off x="714575" y="1216900"/>
            <a:ext cx="8185800" cy="6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1600">
                <a:solidFill>
                  <a:srgbClr val="000000"/>
                </a:solidFill>
                <a:latin typeface="Montserrat"/>
                <a:ea typeface="Montserrat"/>
                <a:cs typeface="Montserrat"/>
                <a:sym typeface="Montserrat"/>
              </a:rPr>
              <a:t>Розподіл використаних коштів за напрямками діяльності:</a:t>
            </a:r>
            <a:endParaRPr sz="1600">
              <a:latin typeface="Montserrat"/>
              <a:ea typeface="Montserrat"/>
              <a:cs typeface="Montserrat"/>
              <a:sym typeface="Montserrat"/>
            </a:endParaRPr>
          </a:p>
          <a:p>
            <a:pPr marL="0" lvl="0" indent="0" algn="l" rtl="0">
              <a:spcBef>
                <a:spcPts val="0"/>
              </a:spcBef>
              <a:spcAft>
                <a:spcPts val="0"/>
              </a:spcAft>
              <a:buClr>
                <a:srgbClr val="000000"/>
              </a:buClr>
              <a:buSzPts val="1100"/>
              <a:buFont typeface="Arial"/>
              <a:buNone/>
            </a:pPr>
            <a:endParaRPr sz="1400">
              <a:solidFill>
                <a:srgbClr val="000000"/>
              </a:solidFill>
              <a:latin typeface="Montserrat"/>
              <a:ea typeface="Montserrat"/>
              <a:cs typeface="Montserrat"/>
              <a:sym typeface="Montserrat"/>
            </a:endParaRPr>
          </a:p>
        </p:txBody>
      </p:sp>
      <p:pic>
        <p:nvPicPr>
          <p:cNvPr id="194" name="Google Shape;194;p20"/>
          <p:cNvPicPr preferRelativeResize="0"/>
          <p:nvPr/>
        </p:nvPicPr>
        <p:blipFill>
          <a:blip r:embed="rId3">
            <a:alphaModFix/>
          </a:blip>
          <a:stretch>
            <a:fillRect/>
          </a:stretch>
        </p:blipFill>
        <p:spPr>
          <a:xfrm>
            <a:off x="0" y="4282625"/>
            <a:ext cx="9143999" cy="910800"/>
          </a:xfrm>
          <a:prstGeom prst="rect">
            <a:avLst/>
          </a:prstGeom>
          <a:noFill/>
          <a:ln>
            <a:noFill/>
          </a:ln>
        </p:spPr>
      </p:pic>
      <p:pic>
        <p:nvPicPr>
          <p:cNvPr id="195" name="Google Shape;195;p20"/>
          <p:cNvPicPr preferRelativeResize="0"/>
          <p:nvPr/>
        </p:nvPicPr>
        <p:blipFill>
          <a:blip r:embed="rId4">
            <a:alphaModFix/>
          </a:blip>
          <a:stretch>
            <a:fillRect/>
          </a:stretch>
        </p:blipFill>
        <p:spPr>
          <a:xfrm>
            <a:off x="1925625" y="1959775"/>
            <a:ext cx="5296025" cy="2169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1"/>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21"/>
          <p:cNvSpPr txBox="1">
            <a:spLocks noGrp="1"/>
          </p:cNvSpPr>
          <p:nvPr>
            <p:ph type="title"/>
          </p:nvPr>
        </p:nvSpPr>
        <p:spPr>
          <a:xfrm>
            <a:off x="714575" y="1269925"/>
            <a:ext cx="2492100" cy="29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1600">
                <a:solidFill>
                  <a:srgbClr val="000000"/>
                </a:solidFill>
                <a:latin typeface="Montserrat"/>
                <a:ea typeface="Montserrat"/>
                <a:cs typeface="Montserrat"/>
                <a:sym typeface="Montserrat"/>
              </a:rPr>
              <a:t>Аналіз тенденції</a:t>
            </a:r>
            <a:endParaRPr sz="1600">
              <a:solidFill>
                <a:srgbClr val="000000"/>
              </a:solidFill>
              <a:latin typeface="Montserrat"/>
              <a:ea typeface="Montserrat"/>
              <a:cs typeface="Montserrat"/>
              <a:sym typeface="Montserrat"/>
            </a:endParaRPr>
          </a:p>
        </p:txBody>
      </p:sp>
      <p:pic>
        <p:nvPicPr>
          <p:cNvPr id="202" name="Google Shape;202;p21"/>
          <p:cNvPicPr preferRelativeResize="0"/>
          <p:nvPr/>
        </p:nvPicPr>
        <p:blipFill>
          <a:blip r:embed="rId3">
            <a:alphaModFix/>
          </a:blip>
          <a:stretch>
            <a:fillRect/>
          </a:stretch>
        </p:blipFill>
        <p:spPr>
          <a:xfrm>
            <a:off x="0" y="4282625"/>
            <a:ext cx="9143999" cy="910800"/>
          </a:xfrm>
          <a:prstGeom prst="rect">
            <a:avLst/>
          </a:prstGeom>
          <a:noFill/>
          <a:ln>
            <a:noFill/>
          </a:ln>
        </p:spPr>
      </p:pic>
      <p:pic>
        <p:nvPicPr>
          <p:cNvPr id="203" name="Google Shape;203;p21"/>
          <p:cNvPicPr preferRelativeResize="0"/>
          <p:nvPr/>
        </p:nvPicPr>
        <p:blipFill>
          <a:blip r:embed="rId4">
            <a:alphaModFix/>
          </a:blip>
          <a:stretch>
            <a:fillRect/>
          </a:stretch>
        </p:blipFill>
        <p:spPr>
          <a:xfrm>
            <a:off x="155675" y="1688225"/>
            <a:ext cx="5179376" cy="2408000"/>
          </a:xfrm>
          <a:prstGeom prst="rect">
            <a:avLst/>
          </a:prstGeom>
          <a:noFill/>
          <a:ln>
            <a:noFill/>
          </a:ln>
        </p:spPr>
      </p:pic>
      <p:sp>
        <p:nvSpPr>
          <p:cNvPr id="204" name="Google Shape;204;p21"/>
          <p:cNvSpPr txBox="1"/>
          <p:nvPr/>
        </p:nvSpPr>
        <p:spPr>
          <a:xfrm>
            <a:off x="5256525" y="709425"/>
            <a:ext cx="3824400" cy="349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1600">
                <a:latin typeface="Montserrat"/>
                <a:ea typeface="Montserrat"/>
                <a:cs typeface="Montserrat"/>
                <a:sym typeface="Montserrat"/>
              </a:rPr>
              <a:t>Динаміка фінансування департаменту ЖКГ на обслуговування та ремонт житлового фонду міста, вуличної інфраструктури, будівництво та реконструкцію об’єктів життєзабезпечення, рекреаційних зон, заходи щодо безпечного співіснування людей та тварин за минулі 4 роки.</a:t>
            </a:r>
            <a:endParaRPr sz="16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2"/>
          <p:cNvSpPr txBox="1"/>
          <p:nvPr/>
        </p:nvSpPr>
        <p:spPr>
          <a:xfrm>
            <a:off x="0" y="-33347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22"/>
          <p:cNvSpPr txBox="1">
            <a:spLocks noGrp="1"/>
          </p:cNvSpPr>
          <p:nvPr>
            <p:ph type="title"/>
          </p:nvPr>
        </p:nvSpPr>
        <p:spPr>
          <a:xfrm>
            <a:off x="586875" y="1259825"/>
            <a:ext cx="2336100" cy="503700"/>
          </a:xfrm>
          <a:prstGeom prst="rect">
            <a:avLst/>
          </a:prstGeom>
        </p:spPr>
        <p:txBody>
          <a:bodyPr spcFirstLastPara="1" wrap="square" lIns="91425" tIns="91425" rIns="91425" bIns="91425" anchor="t" anchorCtr="0">
            <a:noAutofit/>
          </a:bodyPr>
          <a:lstStyle/>
          <a:p>
            <a:pPr marL="177800" marR="38100" lvl="0" indent="0" algn="l" rtl="0">
              <a:lnSpc>
                <a:spcPct val="115000"/>
              </a:lnSpc>
              <a:spcBef>
                <a:spcPts val="0"/>
              </a:spcBef>
              <a:spcAft>
                <a:spcPts val="0"/>
              </a:spcAft>
              <a:buClr>
                <a:srgbClr val="000000"/>
              </a:buClr>
              <a:buSzPts val="1100"/>
              <a:buFont typeface="Arial"/>
              <a:buNone/>
            </a:pPr>
            <a:r>
              <a:rPr lang="ru" sz="1400">
                <a:solidFill>
                  <a:srgbClr val="000000"/>
                </a:solidFill>
                <a:latin typeface="Montserrat"/>
                <a:ea typeface="Montserrat"/>
                <a:cs typeface="Montserrat"/>
                <a:sym typeface="Montserrat"/>
              </a:rPr>
              <a:t>Житлове господарство</a:t>
            </a:r>
            <a:endParaRPr sz="1400">
              <a:solidFill>
                <a:srgbClr val="000000"/>
              </a:solidFill>
              <a:latin typeface="Montserrat"/>
              <a:ea typeface="Montserrat"/>
              <a:cs typeface="Montserrat"/>
              <a:sym typeface="Montserrat"/>
            </a:endParaRPr>
          </a:p>
          <a:p>
            <a:pPr marL="0" lvl="0" indent="0" algn="l" rtl="0">
              <a:spcBef>
                <a:spcPts val="0"/>
              </a:spcBef>
              <a:spcAft>
                <a:spcPts val="0"/>
              </a:spcAft>
              <a:buClr>
                <a:srgbClr val="000000"/>
              </a:buClr>
              <a:buSzPts val="1100"/>
              <a:buFont typeface="Arial"/>
              <a:buNone/>
            </a:pPr>
            <a:endParaRPr sz="1600">
              <a:solidFill>
                <a:srgbClr val="000000"/>
              </a:solidFill>
              <a:latin typeface="Montserrat"/>
              <a:ea typeface="Montserrat"/>
              <a:cs typeface="Montserrat"/>
              <a:sym typeface="Montserrat"/>
            </a:endParaRPr>
          </a:p>
        </p:txBody>
      </p:sp>
      <p:pic>
        <p:nvPicPr>
          <p:cNvPr id="211" name="Google Shape;211;p22"/>
          <p:cNvPicPr preferRelativeResize="0"/>
          <p:nvPr/>
        </p:nvPicPr>
        <p:blipFill>
          <a:blip r:embed="rId3">
            <a:alphaModFix/>
          </a:blip>
          <a:stretch>
            <a:fillRect/>
          </a:stretch>
        </p:blipFill>
        <p:spPr>
          <a:xfrm>
            <a:off x="0" y="4282625"/>
            <a:ext cx="9143999" cy="910800"/>
          </a:xfrm>
          <a:prstGeom prst="rect">
            <a:avLst/>
          </a:prstGeom>
          <a:noFill/>
          <a:ln>
            <a:noFill/>
          </a:ln>
        </p:spPr>
      </p:pic>
      <p:sp>
        <p:nvSpPr>
          <p:cNvPr id="212" name="Google Shape;212;p22"/>
          <p:cNvSpPr txBox="1"/>
          <p:nvPr/>
        </p:nvSpPr>
        <p:spPr>
          <a:xfrm>
            <a:off x="3447925" y="607150"/>
            <a:ext cx="5419800" cy="1606200"/>
          </a:xfrm>
          <a:prstGeom prst="rect">
            <a:avLst/>
          </a:prstGeom>
          <a:noFill/>
          <a:ln>
            <a:noFill/>
          </a:ln>
        </p:spPr>
        <p:txBody>
          <a:bodyPr spcFirstLastPara="1" wrap="square" lIns="91425" tIns="91425" rIns="91425" bIns="91425" anchor="t" anchorCtr="0">
            <a:noAutofit/>
          </a:bodyPr>
          <a:lstStyle/>
          <a:p>
            <a:pPr marL="177800" marR="38100" lvl="0" indent="0" algn="just" rtl="0">
              <a:lnSpc>
                <a:spcPct val="115000"/>
              </a:lnSpc>
              <a:spcBef>
                <a:spcPts val="0"/>
              </a:spcBef>
              <a:spcAft>
                <a:spcPts val="0"/>
              </a:spcAft>
              <a:buNone/>
            </a:pPr>
            <a:r>
              <a:rPr lang="ru" sz="1600">
                <a:latin typeface="Montserrat"/>
                <a:ea typeface="Montserrat"/>
                <a:cs typeface="Montserrat"/>
                <a:sym typeface="Montserrat"/>
              </a:rPr>
              <a:t>На 2018 рік для забезпечення утримання, обслуговування, ремонту житлового фонду міста передбачено видатки в розмірі </a:t>
            </a:r>
            <a:r>
              <a:rPr lang="ru" sz="1600" b="1">
                <a:latin typeface="Montserrat"/>
                <a:ea typeface="Montserrat"/>
                <a:cs typeface="Montserrat"/>
                <a:sym typeface="Montserrat"/>
              </a:rPr>
              <a:t>160,05 </a:t>
            </a:r>
            <a:r>
              <a:rPr lang="ru" sz="1600">
                <a:latin typeface="Montserrat"/>
                <a:ea typeface="Montserrat"/>
                <a:cs typeface="Montserrat"/>
                <a:sym typeface="Montserrat"/>
              </a:rPr>
              <a:t>млн. грн., профінансовано та освоєно </a:t>
            </a:r>
            <a:r>
              <a:rPr lang="ru" sz="1600" b="1">
                <a:latin typeface="Montserrat"/>
                <a:ea typeface="Montserrat"/>
                <a:cs typeface="Montserrat"/>
                <a:sym typeface="Montserrat"/>
              </a:rPr>
              <a:t>98,3</a:t>
            </a:r>
            <a:r>
              <a:rPr lang="ru" sz="1600">
                <a:latin typeface="Montserrat"/>
                <a:ea typeface="Montserrat"/>
                <a:cs typeface="Montserrat"/>
                <a:sym typeface="Montserrat"/>
              </a:rPr>
              <a:t> млн.грн. (60,7%).</a:t>
            </a:r>
            <a:endParaRPr sz="1600">
              <a:solidFill>
                <a:schemeClr val="dk2"/>
              </a:solidFill>
              <a:latin typeface="Montserrat"/>
              <a:ea typeface="Montserrat"/>
              <a:cs typeface="Montserrat"/>
              <a:sym typeface="Montserrat"/>
            </a:endParaRPr>
          </a:p>
          <a:p>
            <a:pPr marL="0" lvl="0" indent="0" algn="l" rtl="0">
              <a:spcBef>
                <a:spcPts val="0"/>
              </a:spcBef>
              <a:spcAft>
                <a:spcPts val="0"/>
              </a:spcAft>
              <a:buNone/>
            </a:pPr>
            <a:endParaRPr sz="1700">
              <a:latin typeface="Montserrat"/>
              <a:ea typeface="Montserrat"/>
              <a:cs typeface="Montserrat"/>
              <a:sym typeface="Montserrat"/>
            </a:endParaRPr>
          </a:p>
        </p:txBody>
      </p:sp>
      <p:sp>
        <p:nvSpPr>
          <p:cNvPr id="213" name="Google Shape;213;p22"/>
          <p:cNvSpPr txBox="1"/>
          <p:nvPr/>
        </p:nvSpPr>
        <p:spPr>
          <a:xfrm>
            <a:off x="6025750" y="2450470"/>
            <a:ext cx="1768800" cy="229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endParaRPr sz="800" b="1">
              <a:solidFill>
                <a:schemeClr val="dk1"/>
              </a:solidFill>
              <a:latin typeface="Lato"/>
              <a:ea typeface="Lato"/>
              <a:cs typeface="Lato"/>
              <a:sym typeface="Lato"/>
            </a:endParaRPr>
          </a:p>
        </p:txBody>
      </p:sp>
      <p:graphicFrame>
        <p:nvGraphicFramePr>
          <p:cNvPr id="214" name="Google Shape;214;p22"/>
          <p:cNvGraphicFramePr/>
          <p:nvPr/>
        </p:nvGraphicFramePr>
        <p:xfrm>
          <a:off x="906150" y="2335088"/>
          <a:ext cx="3000000" cy="3000000"/>
        </p:xfrm>
        <a:graphic>
          <a:graphicData uri="http://schemas.openxmlformats.org/drawingml/2006/table">
            <a:tbl>
              <a:tblPr>
                <a:noFill/>
                <a:tableStyleId>{BB2EE49E-C762-47F2-AE76-F26575D265FF}</a:tableStyleId>
              </a:tblPr>
              <a:tblGrid>
                <a:gridCol w="2505375">
                  <a:extLst>
                    <a:ext uri="{9D8B030D-6E8A-4147-A177-3AD203B41FA5}">
                      <a16:colId xmlns:a16="http://schemas.microsoft.com/office/drawing/2014/main" val="20000"/>
                    </a:ext>
                  </a:extLst>
                </a:gridCol>
                <a:gridCol w="2505375">
                  <a:extLst>
                    <a:ext uri="{9D8B030D-6E8A-4147-A177-3AD203B41FA5}">
                      <a16:colId xmlns:a16="http://schemas.microsoft.com/office/drawing/2014/main" val="20001"/>
                    </a:ext>
                  </a:extLst>
                </a:gridCol>
                <a:gridCol w="2505375">
                  <a:extLst>
                    <a:ext uri="{9D8B030D-6E8A-4147-A177-3AD203B41FA5}">
                      <a16:colId xmlns:a16="http://schemas.microsoft.com/office/drawing/2014/main" val="20002"/>
                    </a:ext>
                  </a:extLst>
                </a:gridCol>
              </a:tblGrid>
              <a:tr h="667125">
                <a:tc>
                  <a:txBody>
                    <a:bodyPr/>
                    <a:lstStyle/>
                    <a:p>
                      <a:pPr marL="0" lvl="0" indent="0" algn="ctr" rtl="0">
                        <a:spcBef>
                          <a:spcPts val="0"/>
                        </a:spcBef>
                        <a:spcAft>
                          <a:spcPts val="0"/>
                        </a:spcAft>
                        <a:buNone/>
                      </a:pPr>
                      <a:r>
                        <a:rPr lang="ru" sz="2200" b="1">
                          <a:latin typeface="Montserrat"/>
                          <a:ea typeface="Montserrat"/>
                          <a:cs typeface="Montserrat"/>
                          <a:sym typeface="Montserrat"/>
                        </a:rPr>
                        <a:t>Заплановано </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ru" sz="2200" b="1">
                          <a:latin typeface="Montserrat"/>
                          <a:ea typeface="Montserrat"/>
                          <a:cs typeface="Montserrat"/>
                          <a:sym typeface="Montserrat"/>
                        </a:rPr>
                        <a:t>Освоєно</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rowSpan="2">
                  <a:txBody>
                    <a:bodyPr/>
                    <a:lstStyle/>
                    <a:p>
                      <a:pPr marL="0" lvl="0" indent="0" algn="l" rtl="0">
                        <a:spcBef>
                          <a:spcPts val="0"/>
                        </a:spcBef>
                        <a:spcAft>
                          <a:spcPts val="0"/>
                        </a:spcAft>
                        <a:buNone/>
                      </a:pPr>
                      <a:endParaRPr sz="2200" b="1">
                        <a:latin typeface="Montserrat"/>
                        <a:ea typeface="Montserrat"/>
                        <a:cs typeface="Montserrat"/>
                        <a:sym typeface="Montserrat"/>
                      </a:endParaRPr>
                    </a:p>
                    <a:p>
                      <a:pPr marL="0" lvl="0" indent="0" algn="l" rtl="0">
                        <a:spcBef>
                          <a:spcPts val="0"/>
                        </a:spcBef>
                        <a:spcAft>
                          <a:spcPts val="0"/>
                        </a:spcAft>
                        <a:buNone/>
                      </a:pPr>
                      <a:r>
                        <a:rPr lang="ru" sz="2200" b="1">
                          <a:latin typeface="Montserrat"/>
                          <a:ea typeface="Montserrat"/>
                          <a:cs typeface="Montserrat"/>
                          <a:sym typeface="Montserrat"/>
                        </a:rPr>
                        <a:t>       60,7%</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07850">
                <a:tc>
                  <a:txBody>
                    <a:bodyPr/>
                    <a:lstStyle/>
                    <a:p>
                      <a:pPr marL="0" lvl="0" indent="0" algn="ctr" rtl="0">
                        <a:spcBef>
                          <a:spcPts val="0"/>
                        </a:spcBef>
                        <a:spcAft>
                          <a:spcPts val="0"/>
                        </a:spcAft>
                        <a:buNone/>
                      </a:pPr>
                      <a:r>
                        <a:rPr lang="ru" sz="2200" b="1">
                          <a:latin typeface="Montserrat"/>
                          <a:ea typeface="Montserrat"/>
                          <a:cs typeface="Montserrat"/>
                          <a:sym typeface="Montserrat"/>
                        </a:rPr>
                        <a:t>160,05 млн. </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ru" sz="2200" b="1">
                          <a:latin typeface="Montserrat"/>
                          <a:ea typeface="Montserrat"/>
                          <a:cs typeface="Montserrat"/>
                          <a:sym typeface="Montserrat"/>
                        </a:rPr>
                        <a:t>98,3 млн.</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vMerge="1">
                  <a:txBody>
                    <a:bodyPr/>
                    <a:lstStyle/>
                    <a:p>
                      <a:endParaRPr lang="ru-RU"/>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3"/>
          <p:cNvSpPr txBox="1"/>
          <p:nvPr/>
        </p:nvSpPr>
        <p:spPr>
          <a:xfrm>
            <a:off x="6025750" y="2450470"/>
            <a:ext cx="1768800" cy="229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endParaRPr sz="800" b="1">
              <a:solidFill>
                <a:schemeClr val="dk1"/>
              </a:solidFill>
              <a:latin typeface="Lato"/>
              <a:ea typeface="Lato"/>
              <a:cs typeface="Lato"/>
              <a:sym typeface="Lato"/>
            </a:endParaRPr>
          </a:p>
        </p:txBody>
      </p:sp>
      <p:graphicFrame>
        <p:nvGraphicFramePr>
          <p:cNvPr id="220" name="Google Shape;220;p23"/>
          <p:cNvGraphicFramePr/>
          <p:nvPr/>
        </p:nvGraphicFramePr>
        <p:xfrm>
          <a:off x="640300" y="371845"/>
          <a:ext cx="3000000" cy="3000000"/>
        </p:xfrm>
        <a:graphic>
          <a:graphicData uri="http://schemas.openxmlformats.org/drawingml/2006/table">
            <a:tbl>
              <a:tblPr>
                <a:noFill/>
                <a:tableStyleId>{BB2EE49E-C762-47F2-AE76-F26575D265FF}</a:tableStyleId>
              </a:tblPr>
              <a:tblGrid>
                <a:gridCol w="4013300">
                  <a:extLst>
                    <a:ext uri="{9D8B030D-6E8A-4147-A177-3AD203B41FA5}">
                      <a16:colId xmlns:a16="http://schemas.microsoft.com/office/drawing/2014/main" val="20000"/>
                    </a:ext>
                  </a:extLst>
                </a:gridCol>
                <a:gridCol w="4139650">
                  <a:extLst>
                    <a:ext uri="{9D8B030D-6E8A-4147-A177-3AD203B41FA5}">
                      <a16:colId xmlns:a16="http://schemas.microsoft.com/office/drawing/2014/main" val="20001"/>
                    </a:ext>
                  </a:extLst>
                </a:gridCol>
              </a:tblGrid>
              <a:tr h="338150">
                <a:tc>
                  <a:txBody>
                    <a:bodyPr/>
                    <a:lstStyle/>
                    <a:p>
                      <a:pPr marL="0" lvl="0" indent="0" algn="ctr" rtl="0">
                        <a:spcBef>
                          <a:spcPts val="0"/>
                        </a:spcBef>
                        <a:spcAft>
                          <a:spcPts val="0"/>
                        </a:spcAft>
                        <a:buNone/>
                      </a:pPr>
                      <a:r>
                        <a:rPr lang="ru" sz="1200" b="1">
                          <a:latin typeface="Montserrat"/>
                          <a:ea typeface="Montserrat"/>
                          <a:cs typeface="Montserrat"/>
                          <a:sym typeface="Montserrat"/>
                        </a:rPr>
                        <a:t>Вид робіт (поточний/капітальний)</a:t>
                      </a:r>
                      <a:endParaRPr sz="1200" b="1">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ru" sz="1200" b="1">
                          <a:latin typeface="Montserrat"/>
                          <a:ea typeface="Montserrat"/>
                          <a:cs typeface="Montserrat"/>
                          <a:sym typeface="Montserrat"/>
                        </a:rPr>
                        <a:t>Виконано</a:t>
                      </a:r>
                      <a:endParaRPr sz="1200" b="1">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98200">
                <a:tc>
                  <a:txBody>
                    <a:bodyPr/>
                    <a:lstStyle/>
                    <a:p>
                      <a:pPr marL="12700" lvl="0" indent="0" algn="l" rtl="0">
                        <a:lnSpc>
                          <a:spcPct val="115000"/>
                        </a:lnSpc>
                        <a:spcBef>
                          <a:spcPts val="0"/>
                        </a:spcBef>
                        <a:spcAft>
                          <a:spcPts val="0"/>
                        </a:spcAft>
                        <a:buNone/>
                      </a:pPr>
                      <a:r>
                        <a:rPr lang="ru" sz="1200">
                          <a:latin typeface="Montserrat"/>
                          <a:ea typeface="Montserrat"/>
                          <a:cs typeface="Montserrat"/>
                          <a:sym typeface="Montserrat"/>
                        </a:rPr>
                        <a:t>Покрівель у житлових будинках (у тому числі ОСББ)</a:t>
                      </a:r>
                      <a:endParaRPr sz="12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000000">
                        <a:alpha val="0"/>
                      </a:srgbClr>
                    </a:solidFill>
                  </a:tcPr>
                </a:tc>
                <a:tc>
                  <a:txBody>
                    <a:bodyPr/>
                    <a:lstStyle/>
                    <a:p>
                      <a:pPr marL="0" lvl="0" indent="0" algn="ctr" rtl="0">
                        <a:lnSpc>
                          <a:spcPct val="115000"/>
                        </a:lnSpc>
                        <a:spcBef>
                          <a:spcPts val="0"/>
                        </a:spcBef>
                        <a:spcAft>
                          <a:spcPts val="0"/>
                        </a:spcAft>
                        <a:buClr>
                          <a:srgbClr val="000000"/>
                        </a:buClr>
                        <a:buSzPts val="1100"/>
                        <a:buFont typeface="Arial"/>
                        <a:buNone/>
                      </a:pPr>
                      <a:r>
                        <a:rPr lang="ru">
                          <a:latin typeface="Times New Roman"/>
                          <a:ea typeface="Times New Roman"/>
                          <a:cs typeface="Times New Roman"/>
                          <a:sym typeface="Times New Roman"/>
                        </a:rPr>
                        <a:t>81 буд.</a:t>
                      </a:r>
                      <a:endParaRPr>
                        <a:latin typeface="Times New Roman"/>
                        <a:ea typeface="Times New Roman"/>
                        <a:cs typeface="Times New Roman"/>
                        <a:sym typeface="Times New Roman"/>
                      </a:endParaRPr>
                    </a:p>
                    <a:p>
                      <a:pPr marL="0" lvl="0" indent="0" algn="ctr" rtl="0">
                        <a:spcBef>
                          <a:spcPts val="0"/>
                        </a:spcBef>
                        <a:spcAft>
                          <a:spcPts val="0"/>
                        </a:spcAft>
                        <a:buNone/>
                      </a:pPr>
                      <a:r>
                        <a:rPr lang="ru">
                          <a:latin typeface="Times New Roman"/>
                          <a:ea typeface="Times New Roman"/>
                          <a:cs typeface="Times New Roman"/>
                          <a:sym typeface="Times New Roman"/>
                        </a:rPr>
                        <a:t>(35 буд.)</a:t>
                      </a: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05300">
                <a:tc>
                  <a:txBody>
                    <a:bodyPr/>
                    <a:lstStyle/>
                    <a:p>
                      <a:pPr marL="12700" lvl="0" indent="0" algn="l" rtl="0">
                        <a:lnSpc>
                          <a:spcPct val="115000"/>
                        </a:lnSpc>
                        <a:spcBef>
                          <a:spcPts val="0"/>
                        </a:spcBef>
                        <a:spcAft>
                          <a:spcPts val="0"/>
                        </a:spcAft>
                        <a:buNone/>
                      </a:pPr>
                      <a:r>
                        <a:rPr lang="ru" sz="1200">
                          <a:latin typeface="Montserrat"/>
                          <a:ea typeface="Montserrat"/>
                          <a:cs typeface="Montserrat"/>
                          <a:sym typeface="Montserrat"/>
                        </a:rPr>
                        <a:t>Ремонт інженерних мереж (у тому числі ОСББ)</a:t>
                      </a:r>
                      <a:endParaRPr sz="12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Clr>
                          <a:srgbClr val="000000"/>
                        </a:buClr>
                        <a:buSzPts val="1100"/>
                        <a:buFont typeface="Arial"/>
                        <a:buNone/>
                      </a:pPr>
                      <a:r>
                        <a:rPr lang="ru">
                          <a:latin typeface="Times New Roman"/>
                          <a:ea typeface="Times New Roman"/>
                          <a:cs typeface="Times New Roman"/>
                          <a:sym typeface="Times New Roman"/>
                        </a:rPr>
                        <a:t>127 буд.</a:t>
                      </a:r>
                      <a:endParaRPr>
                        <a:latin typeface="Times New Roman"/>
                        <a:ea typeface="Times New Roman"/>
                        <a:cs typeface="Times New Roman"/>
                        <a:sym typeface="Times New Roman"/>
                      </a:endParaRPr>
                    </a:p>
                    <a:p>
                      <a:pPr marL="0" lvl="0" indent="0" algn="ctr" rtl="0">
                        <a:spcBef>
                          <a:spcPts val="0"/>
                        </a:spcBef>
                        <a:spcAft>
                          <a:spcPts val="0"/>
                        </a:spcAft>
                        <a:buNone/>
                      </a:pPr>
                      <a:r>
                        <a:rPr lang="ru">
                          <a:latin typeface="Times New Roman"/>
                          <a:ea typeface="Times New Roman"/>
                          <a:cs typeface="Times New Roman"/>
                          <a:sym typeface="Times New Roman"/>
                        </a:rPr>
                        <a:t>(17 буд.)</a:t>
                      </a: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40125">
                <a:tc>
                  <a:txBody>
                    <a:bodyPr/>
                    <a:lstStyle/>
                    <a:p>
                      <a:pPr marL="0" lvl="0" indent="0" algn="l" rtl="0">
                        <a:lnSpc>
                          <a:spcPct val="115000"/>
                        </a:lnSpc>
                        <a:spcBef>
                          <a:spcPts val="0"/>
                        </a:spcBef>
                        <a:spcAft>
                          <a:spcPts val="0"/>
                        </a:spcAft>
                        <a:buNone/>
                      </a:pPr>
                      <a:r>
                        <a:rPr lang="ru" sz="1200">
                          <a:latin typeface="Montserrat"/>
                          <a:ea typeface="Montserrat"/>
                          <a:cs typeface="Montserrat"/>
                          <a:sym typeface="Montserrat"/>
                        </a:rPr>
                        <a:t>Загальнобудівельні роботи (у тому числі ОСББ)</a:t>
                      </a:r>
                      <a:endParaRPr sz="12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000000">
                        <a:alpha val="0"/>
                      </a:srgbClr>
                    </a:solidFill>
                  </a:tcPr>
                </a:tc>
                <a:tc>
                  <a:txBody>
                    <a:bodyPr/>
                    <a:lstStyle/>
                    <a:p>
                      <a:pPr marL="0" lvl="0" indent="0" algn="ctr" rtl="0">
                        <a:lnSpc>
                          <a:spcPct val="115000"/>
                        </a:lnSpc>
                        <a:spcBef>
                          <a:spcPts val="0"/>
                        </a:spcBef>
                        <a:spcAft>
                          <a:spcPts val="0"/>
                        </a:spcAft>
                        <a:buClr>
                          <a:srgbClr val="000000"/>
                        </a:buClr>
                        <a:buSzPts val="1100"/>
                        <a:buFont typeface="Arial"/>
                        <a:buNone/>
                      </a:pPr>
                      <a:r>
                        <a:rPr lang="ru">
                          <a:latin typeface="Times New Roman"/>
                          <a:ea typeface="Times New Roman"/>
                          <a:cs typeface="Times New Roman"/>
                          <a:sym typeface="Times New Roman"/>
                        </a:rPr>
                        <a:t>212 буд.</a:t>
                      </a:r>
                      <a:endParaRPr>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ru">
                          <a:latin typeface="Times New Roman"/>
                          <a:ea typeface="Times New Roman"/>
                          <a:cs typeface="Times New Roman"/>
                          <a:sym typeface="Times New Roman"/>
                        </a:rPr>
                        <a:t>(3 буд.)</a:t>
                      </a: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07975">
                <a:tc>
                  <a:txBody>
                    <a:bodyPr/>
                    <a:lstStyle/>
                    <a:p>
                      <a:pPr marL="12700" lvl="0" indent="0" algn="l" rtl="0">
                        <a:lnSpc>
                          <a:spcPct val="115000"/>
                        </a:lnSpc>
                        <a:spcBef>
                          <a:spcPts val="0"/>
                        </a:spcBef>
                        <a:spcAft>
                          <a:spcPts val="0"/>
                        </a:spcAft>
                        <a:buNone/>
                      </a:pPr>
                      <a:r>
                        <a:rPr lang="ru" sz="1200">
                          <a:latin typeface="Montserrat"/>
                          <a:ea typeface="Montserrat"/>
                          <a:cs typeface="Montserrat"/>
                          <a:sym typeface="Montserrat"/>
                        </a:rPr>
                        <a:t>Ремонт ліфтів </a:t>
                      </a:r>
                      <a:endParaRPr sz="12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ru">
                          <a:latin typeface="Times New Roman"/>
                          <a:ea typeface="Times New Roman"/>
                          <a:cs typeface="Times New Roman"/>
                          <a:sym typeface="Times New Roman"/>
                        </a:rPr>
                        <a:t>248 буд.</a:t>
                      </a: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462900">
                <a:tc>
                  <a:txBody>
                    <a:bodyPr/>
                    <a:lstStyle/>
                    <a:p>
                      <a:pPr marL="12700" lvl="0" indent="0" algn="l" rtl="0">
                        <a:lnSpc>
                          <a:spcPct val="115000"/>
                        </a:lnSpc>
                        <a:spcBef>
                          <a:spcPts val="0"/>
                        </a:spcBef>
                        <a:spcAft>
                          <a:spcPts val="0"/>
                        </a:spcAft>
                        <a:buNone/>
                      </a:pPr>
                      <a:r>
                        <a:rPr lang="ru" sz="1200">
                          <a:latin typeface="Montserrat"/>
                          <a:ea typeface="Montserrat"/>
                          <a:cs typeface="Montserrat"/>
                          <a:sym typeface="Montserrat"/>
                        </a:rPr>
                        <a:t>Встановлення приладів обліку теплової енергії </a:t>
                      </a:r>
                      <a:endParaRPr sz="12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000000">
                        <a:alpha val="0"/>
                      </a:srgbClr>
                    </a:solidFill>
                  </a:tcPr>
                </a:tc>
                <a:tc>
                  <a:txBody>
                    <a:bodyPr/>
                    <a:lstStyle/>
                    <a:p>
                      <a:pPr marL="0" lvl="0" indent="0" algn="ctr" rtl="0">
                        <a:lnSpc>
                          <a:spcPct val="115000"/>
                        </a:lnSpc>
                        <a:spcBef>
                          <a:spcPts val="0"/>
                        </a:spcBef>
                        <a:spcAft>
                          <a:spcPts val="0"/>
                        </a:spcAft>
                        <a:buClr>
                          <a:srgbClr val="000000"/>
                        </a:buClr>
                        <a:buSzPts val="1100"/>
                        <a:buFont typeface="Arial"/>
                        <a:buNone/>
                      </a:pPr>
                      <a:r>
                        <a:rPr lang="ru">
                          <a:latin typeface="Times New Roman"/>
                          <a:ea typeface="Times New Roman"/>
                          <a:cs typeface="Times New Roman"/>
                          <a:sym typeface="Times New Roman"/>
                        </a:rPr>
                        <a:t>29 буд.</a:t>
                      </a:r>
                      <a:endParaRPr>
                        <a:latin typeface="Times New Roman"/>
                        <a:ea typeface="Times New Roman"/>
                        <a:cs typeface="Times New Roman"/>
                        <a:sym typeface="Times New Roman"/>
                      </a:endParaRPr>
                    </a:p>
                    <a:p>
                      <a:pPr marL="0" lvl="0" indent="0" algn="ctr" rtl="0">
                        <a:spcBef>
                          <a:spcPts val="0"/>
                        </a:spcBef>
                        <a:spcAft>
                          <a:spcPts val="0"/>
                        </a:spcAft>
                        <a:buNone/>
                      </a:pP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94350">
                <a:tc>
                  <a:txBody>
                    <a:bodyPr/>
                    <a:lstStyle/>
                    <a:p>
                      <a:pPr marL="12700" lvl="0" indent="0" algn="l" rtl="0">
                        <a:lnSpc>
                          <a:spcPct val="115000"/>
                        </a:lnSpc>
                        <a:spcBef>
                          <a:spcPts val="0"/>
                        </a:spcBef>
                        <a:spcAft>
                          <a:spcPts val="0"/>
                        </a:spcAft>
                        <a:buClr>
                          <a:srgbClr val="000000"/>
                        </a:buClr>
                        <a:buSzPts val="1100"/>
                        <a:buFont typeface="Arial"/>
                        <a:buNone/>
                      </a:pPr>
                      <a:r>
                        <a:rPr lang="ru" sz="1200">
                          <a:latin typeface="Montserrat"/>
                          <a:ea typeface="Montserrat"/>
                          <a:cs typeface="Montserrat"/>
                          <a:sym typeface="Montserrat"/>
                        </a:rPr>
                        <a:t>Облаштування індивідуальних теплових вузлів (у тому числі ОСББ)</a:t>
                      </a:r>
                      <a:endParaRPr sz="12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Clr>
                          <a:srgbClr val="000000"/>
                        </a:buClr>
                        <a:buSzPts val="1100"/>
                        <a:buFont typeface="Arial"/>
                        <a:buNone/>
                      </a:pPr>
                      <a:r>
                        <a:rPr lang="ru">
                          <a:latin typeface="Times New Roman"/>
                          <a:ea typeface="Times New Roman"/>
                          <a:cs typeface="Times New Roman"/>
                          <a:sym typeface="Times New Roman"/>
                        </a:rPr>
                        <a:t>3 буд.</a:t>
                      </a: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483350">
                <a:tc>
                  <a:txBody>
                    <a:bodyPr/>
                    <a:lstStyle/>
                    <a:p>
                      <a:pPr marL="0" lvl="0" indent="0" algn="l" rtl="0">
                        <a:lnSpc>
                          <a:spcPct val="115000"/>
                        </a:lnSpc>
                        <a:spcBef>
                          <a:spcPts val="0"/>
                        </a:spcBef>
                        <a:spcAft>
                          <a:spcPts val="0"/>
                        </a:spcAft>
                        <a:buNone/>
                      </a:pPr>
                      <a:r>
                        <a:rPr lang="ru" sz="1200">
                          <a:latin typeface="Montserrat"/>
                          <a:ea typeface="Montserrat"/>
                          <a:cs typeface="Montserrat"/>
                          <a:sym typeface="Montserrat"/>
                        </a:rPr>
                        <a:t>Ремонт приладів обліку споживання теплової енергії (у тому числі ОСББ)</a:t>
                      </a:r>
                      <a:endParaRPr sz="12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000000">
                        <a:alpha val="0"/>
                      </a:srgbClr>
                    </a:solidFill>
                  </a:tcPr>
                </a:tc>
                <a:tc>
                  <a:txBody>
                    <a:bodyPr/>
                    <a:lstStyle/>
                    <a:p>
                      <a:pPr marL="0" lvl="0" indent="0" algn="ctr" rtl="0">
                        <a:spcBef>
                          <a:spcPts val="0"/>
                        </a:spcBef>
                        <a:spcAft>
                          <a:spcPts val="0"/>
                        </a:spcAft>
                        <a:buNone/>
                      </a:pPr>
                      <a:r>
                        <a:rPr lang="ru">
                          <a:latin typeface="Times New Roman"/>
                          <a:ea typeface="Times New Roman"/>
                          <a:cs typeface="Times New Roman"/>
                          <a:sym typeface="Times New Roman"/>
                        </a:rPr>
                        <a:t>68 буд.</a:t>
                      </a:r>
                      <a:endParaRPr sz="1200">
                        <a:latin typeface="Montserrat"/>
                        <a:ea typeface="Montserrat"/>
                        <a:cs typeface="Montserrat"/>
                        <a:sym typeface="Montserrat"/>
                      </a:endParaRPr>
                    </a:p>
                  </a:txBody>
                  <a:tcPr marL="91425" marR="91425" marT="914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4"/>
          <p:cNvSpPr txBox="1"/>
          <p:nvPr/>
        </p:nvSpPr>
        <p:spPr>
          <a:xfrm>
            <a:off x="1035275" y="1264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26" name="Google Shape;226;p24"/>
          <p:cNvPicPr preferRelativeResize="0"/>
          <p:nvPr/>
        </p:nvPicPr>
        <p:blipFill>
          <a:blip r:embed="rId3">
            <a:alphaModFix/>
          </a:blip>
          <a:stretch>
            <a:fillRect/>
          </a:stretch>
        </p:blipFill>
        <p:spPr>
          <a:xfrm>
            <a:off x="0" y="4282625"/>
            <a:ext cx="9143999" cy="910800"/>
          </a:xfrm>
          <a:prstGeom prst="rect">
            <a:avLst/>
          </a:prstGeom>
          <a:noFill/>
          <a:ln>
            <a:noFill/>
          </a:ln>
        </p:spPr>
      </p:pic>
      <p:sp>
        <p:nvSpPr>
          <p:cNvPr id="227" name="Google Shape;227;p24"/>
          <p:cNvSpPr txBox="1"/>
          <p:nvPr/>
        </p:nvSpPr>
        <p:spPr>
          <a:xfrm>
            <a:off x="3447925" y="607150"/>
            <a:ext cx="5419800" cy="16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700">
              <a:latin typeface="Montserrat"/>
              <a:ea typeface="Montserrat"/>
              <a:cs typeface="Montserrat"/>
              <a:sym typeface="Montserrat"/>
            </a:endParaRPr>
          </a:p>
        </p:txBody>
      </p:sp>
      <p:sp>
        <p:nvSpPr>
          <p:cNvPr id="228" name="Google Shape;228;p24"/>
          <p:cNvSpPr txBox="1"/>
          <p:nvPr/>
        </p:nvSpPr>
        <p:spPr>
          <a:xfrm>
            <a:off x="6025750" y="2450470"/>
            <a:ext cx="1768800" cy="229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endParaRPr sz="800" b="1">
              <a:solidFill>
                <a:schemeClr val="dk1"/>
              </a:solidFill>
              <a:latin typeface="Lato"/>
              <a:ea typeface="Lato"/>
              <a:cs typeface="Lato"/>
              <a:sym typeface="Lato"/>
            </a:endParaRPr>
          </a:p>
        </p:txBody>
      </p:sp>
      <p:pic>
        <p:nvPicPr>
          <p:cNvPr id="229" name="Google Shape;229;p24"/>
          <p:cNvPicPr preferRelativeResize="0"/>
          <p:nvPr/>
        </p:nvPicPr>
        <p:blipFill>
          <a:blip r:embed="rId4">
            <a:alphaModFix/>
          </a:blip>
          <a:stretch>
            <a:fillRect/>
          </a:stretch>
        </p:blipFill>
        <p:spPr>
          <a:xfrm>
            <a:off x="683675" y="2213350"/>
            <a:ext cx="3766723" cy="2171574"/>
          </a:xfrm>
          <a:prstGeom prst="rect">
            <a:avLst/>
          </a:prstGeom>
          <a:noFill/>
          <a:ln>
            <a:noFill/>
          </a:ln>
        </p:spPr>
      </p:pic>
      <p:pic>
        <p:nvPicPr>
          <p:cNvPr id="230" name="Google Shape;230;p24"/>
          <p:cNvPicPr preferRelativeResize="0"/>
          <p:nvPr/>
        </p:nvPicPr>
        <p:blipFill>
          <a:blip r:embed="rId5">
            <a:alphaModFix/>
          </a:blip>
          <a:stretch>
            <a:fillRect/>
          </a:stretch>
        </p:blipFill>
        <p:spPr>
          <a:xfrm>
            <a:off x="651915" y="126400"/>
            <a:ext cx="3766726" cy="2023651"/>
          </a:xfrm>
          <a:prstGeom prst="rect">
            <a:avLst/>
          </a:prstGeom>
          <a:noFill/>
          <a:ln>
            <a:noFill/>
          </a:ln>
        </p:spPr>
      </p:pic>
      <p:pic>
        <p:nvPicPr>
          <p:cNvPr id="231" name="Google Shape;231;p24"/>
          <p:cNvPicPr preferRelativeResize="0"/>
          <p:nvPr/>
        </p:nvPicPr>
        <p:blipFill>
          <a:blip r:embed="rId6">
            <a:alphaModFix/>
          </a:blip>
          <a:stretch>
            <a:fillRect/>
          </a:stretch>
        </p:blipFill>
        <p:spPr>
          <a:xfrm>
            <a:off x="4780825" y="126400"/>
            <a:ext cx="3445475" cy="4258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5"/>
          <p:cNvSpPr txBox="1"/>
          <p:nvPr/>
        </p:nvSpPr>
        <p:spPr>
          <a:xfrm>
            <a:off x="0" y="-33347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25"/>
          <p:cNvSpPr txBox="1">
            <a:spLocks noGrp="1"/>
          </p:cNvSpPr>
          <p:nvPr>
            <p:ph type="title"/>
          </p:nvPr>
        </p:nvSpPr>
        <p:spPr>
          <a:xfrm>
            <a:off x="706500" y="1241500"/>
            <a:ext cx="2293500" cy="1617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ru" sz="1600">
                <a:solidFill>
                  <a:srgbClr val="000000"/>
                </a:solidFill>
                <a:latin typeface="Montserrat"/>
                <a:ea typeface="Montserrat"/>
                <a:cs typeface="Montserrat"/>
                <a:sym typeface="Montserrat"/>
              </a:rPr>
              <a:t>Збереження та утримання об'єктів зеленого господарства, реалізація екологічної політики міста</a:t>
            </a:r>
            <a:endParaRPr sz="1600">
              <a:solidFill>
                <a:srgbClr val="000000"/>
              </a:solidFill>
              <a:latin typeface="Montserrat"/>
              <a:ea typeface="Montserrat"/>
              <a:cs typeface="Montserrat"/>
              <a:sym typeface="Montserrat"/>
            </a:endParaRPr>
          </a:p>
          <a:p>
            <a:pPr marL="0" lvl="0" indent="0" algn="l" rtl="0">
              <a:spcBef>
                <a:spcPts val="0"/>
              </a:spcBef>
              <a:spcAft>
                <a:spcPts val="0"/>
              </a:spcAft>
              <a:buClr>
                <a:srgbClr val="000000"/>
              </a:buClr>
              <a:buSzPts val="1100"/>
              <a:buFont typeface="Arial"/>
              <a:buNone/>
            </a:pPr>
            <a:endParaRPr sz="1600">
              <a:solidFill>
                <a:srgbClr val="000000"/>
              </a:solidFill>
              <a:latin typeface="Montserrat"/>
              <a:ea typeface="Montserrat"/>
              <a:cs typeface="Montserrat"/>
              <a:sym typeface="Montserrat"/>
            </a:endParaRPr>
          </a:p>
        </p:txBody>
      </p:sp>
      <p:pic>
        <p:nvPicPr>
          <p:cNvPr id="238" name="Google Shape;238;p25"/>
          <p:cNvPicPr preferRelativeResize="0"/>
          <p:nvPr/>
        </p:nvPicPr>
        <p:blipFill>
          <a:blip r:embed="rId3">
            <a:alphaModFix/>
          </a:blip>
          <a:stretch>
            <a:fillRect/>
          </a:stretch>
        </p:blipFill>
        <p:spPr>
          <a:xfrm>
            <a:off x="0" y="4282625"/>
            <a:ext cx="9143999" cy="910800"/>
          </a:xfrm>
          <a:prstGeom prst="rect">
            <a:avLst/>
          </a:prstGeom>
          <a:noFill/>
          <a:ln>
            <a:noFill/>
          </a:ln>
        </p:spPr>
      </p:pic>
      <p:sp>
        <p:nvSpPr>
          <p:cNvPr id="239" name="Google Shape;239;p25"/>
          <p:cNvSpPr txBox="1"/>
          <p:nvPr/>
        </p:nvSpPr>
        <p:spPr>
          <a:xfrm>
            <a:off x="3042600" y="690100"/>
            <a:ext cx="5867700" cy="272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ru" sz="1600">
                <a:solidFill>
                  <a:schemeClr val="dk2"/>
                </a:solidFill>
                <a:latin typeface="Montserrat"/>
                <a:ea typeface="Montserrat"/>
                <a:cs typeface="Montserrat"/>
                <a:sym typeface="Montserrat"/>
              </a:rPr>
              <a:t>2018 рік для забезпечення благоустрою міста, збереження та утримання на належному рівні об'єктів зеленого господарства, налагодження безпечного співіснування людей і тварин в місті Миколаєві, реалізації проектів соціально-економічного розвитку, реалізації екологічної політики міста передбачено видатки в розмірі </a:t>
            </a:r>
            <a:r>
              <a:rPr lang="ru" sz="1600" b="1">
                <a:solidFill>
                  <a:schemeClr val="dk2"/>
                </a:solidFill>
                <a:latin typeface="Montserrat"/>
                <a:ea typeface="Montserrat"/>
                <a:cs typeface="Montserrat"/>
                <a:sym typeface="Montserrat"/>
              </a:rPr>
              <a:t>65,5 </a:t>
            </a:r>
            <a:r>
              <a:rPr lang="ru" sz="1600">
                <a:solidFill>
                  <a:schemeClr val="dk2"/>
                </a:solidFill>
                <a:latin typeface="Montserrat"/>
                <a:ea typeface="Montserrat"/>
                <a:cs typeface="Montserrat"/>
                <a:sym typeface="Montserrat"/>
              </a:rPr>
              <a:t>млн. грн., профінансовано та освоєно   </a:t>
            </a:r>
            <a:r>
              <a:rPr lang="ru" sz="1600" b="1">
                <a:solidFill>
                  <a:schemeClr val="dk2"/>
                </a:solidFill>
                <a:latin typeface="Montserrat"/>
                <a:ea typeface="Montserrat"/>
                <a:cs typeface="Montserrat"/>
                <a:sym typeface="Montserrat"/>
              </a:rPr>
              <a:t>57,4</a:t>
            </a:r>
            <a:r>
              <a:rPr lang="ru" sz="1600">
                <a:solidFill>
                  <a:schemeClr val="dk2"/>
                </a:solidFill>
                <a:latin typeface="Montserrat"/>
                <a:ea typeface="Montserrat"/>
                <a:cs typeface="Montserrat"/>
                <a:sym typeface="Montserrat"/>
              </a:rPr>
              <a:t> млн.грн.(</a:t>
            </a:r>
            <a:r>
              <a:rPr lang="ru" sz="1600" b="1">
                <a:solidFill>
                  <a:schemeClr val="dk2"/>
                </a:solidFill>
                <a:latin typeface="Montserrat"/>
                <a:ea typeface="Montserrat"/>
                <a:cs typeface="Montserrat"/>
                <a:sym typeface="Montserrat"/>
              </a:rPr>
              <a:t>87,6</a:t>
            </a:r>
            <a:r>
              <a:rPr lang="ru" sz="1600">
                <a:solidFill>
                  <a:schemeClr val="dk2"/>
                </a:solidFill>
                <a:latin typeface="Montserrat"/>
                <a:ea typeface="Montserrat"/>
                <a:cs typeface="Montserrat"/>
                <a:sym typeface="Montserrat"/>
              </a:rPr>
              <a:t>%).</a:t>
            </a:r>
            <a:endParaRPr sz="1700">
              <a:solidFill>
                <a:schemeClr val="dk2"/>
              </a:solidFill>
              <a:latin typeface="Montserrat"/>
              <a:ea typeface="Montserrat"/>
              <a:cs typeface="Montserrat"/>
              <a:sym typeface="Montserrat"/>
            </a:endParaRPr>
          </a:p>
          <a:p>
            <a:pPr marL="0" lvl="0" indent="0" algn="l" rtl="0">
              <a:spcBef>
                <a:spcPts val="1600"/>
              </a:spcBef>
              <a:spcAft>
                <a:spcPts val="0"/>
              </a:spcAft>
              <a:buNone/>
            </a:pPr>
            <a:endParaRPr sz="1700">
              <a:latin typeface="Montserrat"/>
              <a:ea typeface="Montserrat"/>
              <a:cs typeface="Montserrat"/>
              <a:sym typeface="Montserrat"/>
            </a:endParaRPr>
          </a:p>
        </p:txBody>
      </p:sp>
      <p:sp>
        <p:nvSpPr>
          <p:cNvPr id="240" name="Google Shape;240;p25"/>
          <p:cNvSpPr txBox="1"/>
          <p:nvPr/>
        </p:nvSpPr>
        <p:spPr>
          <a:xfrm>
            <a:off x="5632000" y="3469625"/>
            <a:ext cx="2556300" cy="66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endParaRPr sz="4300" b="1">
              <a:solidFill>
                <a:schemeClr val="dk1"/>
              </a:solidFill>
              <a:latin typeface="Lato"/>
              <a:ea typeface="Lato"/>
              <a:cs typeface="Lato"/>
              <a:sym typeface="Lato"/>
            </a:endParaRPr>
          </a:p>
        </p:txBody>
      </p:sp>
      <p:graphicFrame>
        <p:nvGraphicFramePr>
          <p:cNvPr id="241" name="Google Shape;241;p25"/>
          <p:cNvGraphicFramePr/>
          <p:nvPr/>
        </p:nvGraphicFramePr>
        <p:xfrm>
          <a:off x="903300" y="3334250"/>
          <a:ext cx="3000000" cy="3000000"/>
        </p:xfrm>
        <a:graphic>
          <a:graphicData uri="http://schemas.openxmlformats.org/drawingml/2006/table">
            <a:tbl>
              <a:tblPr>
                <a:noFill/>
                <a:tableStyleId>{BB2EE49E-C762-47F2-AE76-F26575D265FF}</a:tableStyleId>
              </a:tblPr>
              <a:tblGrid>
                <a:gridCol w="2511300">
                  <a:extLst>
                    <a:ext uri="{9D8B030D-6E8A-4147-A177-3AD203B41FA5}">
                      <a16:colId xmlns:a16="http://schemas.microsoft.com/office/drawing/2014/main" val="20000"/>
                    </a:ext>
                  </a:extLst>
                </a:gridCol>
                <a:gridCol w="2511300">
                  <a:extLst>
                    <a:ext uri="{9D8B030D-6E8A-4147-A177-3AD203B41FA5}">
                      <a16:colId xmlns:a16="http://schemas.microsoft.com/office/drawing/2014/main" val="20001"/>
                    </a:ext>
                  </a:extLst>
                </a:gridCol>
                <a:gridCol w="2511300">
                  <a:extLst>
                    <a:ext uri="{9D8B030D-6E8A-4147-A177-3AD203B41FA5}">
                      <a16:colId xmlns:a16="http://schemas.microsoft.com/office/drawing/2014/main" val="20002"/>
                    </a:ext>
                  </a:extLst>
                </a:gridCol>
              </a:tblGrid>
              <a:tr h="489625">
                <a:tc>
                  <a:txBody>
                    <a:bodyPr/>
                    <a:lstStyle/>
                    <a:p>
                      <a:pPr marL="0" lvl="0" indent="0" algn="ctr" rtl="0">
                        <a:spcBef>
                          <a:spcPts val="0"/>
                        </a:spcBef>
                        <a:spcAft>
                          <a:spcPts val="0"/>
                        </a:spcAft>
                        <a:buNone/>
                      </a:pPr>
                      <a:r>
                        <a:rPr lang="ru" sz="2200" b="1">
                          <a:latin typeface="Montserrat"/>
                          <a:ea typeface="Montserrat"/>
                          <a:cs typeface="Montserrat"/>
                          <a:sym typeface="Montserrat"/>
                        </a:rPr>
                        <a:t>Заплановано </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ru" sz="2200" b="1">
                          <a:latin typeface="Montserrat"/>
                          <a:ea typeface="Montserrat"/>
                          <a:cs typeface="Montserrat"/>
                          <a:sym typeface="Montserrat"/>
                        </a:rPr>
                        <a:t>Освоєно</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rowSpan="2">
                  <a:txBody>
                    <a:bodyPr/>
                    <a:lstStyle/>
                    <a:p>
                      <a:pPr marL="0" lvl="0" indent="0" algn="l" rtl="0">
                        <a:spcBef>
                          <a:spcPts val="0"/>
                        </a:spcBef>
                        <a:spcAft>
                          <a:spcPts val="0"/>
                        </a:spcAft>
                        <a:buNone/>
                      </a:pPr>
                      <a:endParaRPr sz="2200" b="1">
                        <a:latin typeface="Montserrat"/>
                        <a:ea typeface="Montserrat"/>
                        <a:cs typeface="Montserrat"/>
                        <a:sym typeface="Montserrat"/>
                      </a:endParaRPr>
                    </a:p>
                    <a:p>
                      <a:pPr marL="0" lvl="0" indent="0" algn="ctr" rtl="0">
                        <a:spcBef>
                          <a:spcPts val="0"/>
                        </a:spcBef>
                        <a:spcAft>
                          <a:spcPts val="0"/>
                        </a:spcAft>
                        <a:buNone/>
                      </a:pPr>
                      <a:r>
                        <a:rPr lang="ru" sz="2200" b="1">
                          <a:latin typeface="Montserrat"/>
                          <a:ea typeface="Montserrat"/>
                          <a:cs typeface="Montserrat"/>
                          <a:sym typeface="Montserrat"/>
                        </a:rPr>
                        <a:t>87, 6%</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489625">
                <a:tc>
                  <a:txBody>
                    <a:bodyPr/>
                    <a:lstStyle/>
                    <a:p>
                      <a:pPr marL="0" lvl="0" indent="0" algn="ctr" rtl="0">
                        <a:spcBef>
                          <a:spcPts val="0"/>
                        </a:spcBef>
                        <a:spcAft>
                          <a:spcPts val="0"/>
                        </a:spcAft>
                        <a:buNone/>
                      </a:pPr>
                      <a:r>
                        <a:rPr lang="ru" sz="2200" b="1">
                          <a:latin typeface="Montserrat"/>
                          <a:ea typeface="Montserrat"/>
                          <a:cs typeface="Montserrat"/>
                          <a:sym typeface="Montserrat"/>
                        </a:rPr>
                        <a:t>65,5 млн. </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ru" sz="2200" b="1">
                          <a:latin typeface="Montserrat"/>
                          <a:ea typeface="Montserrat"/>
                          <a:cs typeface="Montserrat"/>
                          <a:sym typeface="Montserrat"/>
                        </a:rPr>
                        <a:t>57,4 млн.</a:t>
                      </a:r>
                      <a:endParaRPr sz="2200" b="1">
                        <a:latin typeface="Montserrat"/>
                        <a:ea typeface="Montserrat"/>
                        <a:cs typeface="Montserrat"/>
                        <a:sym typeface="Montserrat"/>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vMerge="1">
                  <a:txBody>
                    <a:bodyPr/>
                    <a:lstStyle/>
                    <a:p>
                      <a:endParaRPr lang="ru-RU"/>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6"/>
          <p:cNvSpPr txBox="1"/>
          <p:nvPr/>
        </p:nvSpPr>
        <p:spPr>
          <a:xfrm>
            <a:off x="5632000" y="3469625"/>
            <a:ext cx="2556300" cy="66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endParaRPr sz="4300" b="1">
              <a:solidFill>
                <a:schemeClr val="dk1"/>
              </a:solidFill>
              <a:latin typeface="Lato"/>
              <a:ea typeface="Lato"/>
              <a:cs typeface="Lato"/>
              <a:sym typeface="Lato"/>
            </a:endParaRPr>
          </a:p>
        </p:txBody>
      </p:sp>
      <p:graphicFrame>
        <p:nvGraphicFramePr>
          <p:cNvPr id="247" name="Google Shape;247;p26"/>
          <p:cNvGraphicFramePr/>
          <p:nvPr/>
        </p:nvGraphicFramePr>
        <p:xfrm>
          <a:off x="255600" y="361805"/>
          <a:ext cx="3000000" cy="3000000"/>
        </p:xfrm>
        <a:graphic>
          <a:graphicData uri="http://schemas.openxmlformats.org/drawingml/2006/table">
            <a:tbl>
              <a:tblPr>
                <a:noFill/>
                <a:tableStyleId>{BB2EE49E-C762-47F2-AE76-F26575D265FF}</a:tableStyleId>
              </a:tblPr>
              <a:tblGrid>
                <a:gridCol w="4277750">
                  <a:extLst>
                    <a:ext uri="{9D8B030D-6E8A-4147-A177-3AD203B41FA5}">
                      <a16:colId xmlns:a16="http://schemas.microsoft.com/office/drawing/2014/main" val="20000"/>
                    </a:ext>
                  </a:extLst>
                </a:gridCol>
                <a:gridCol w="4412425">
                  <a:extLst>
                    <a:ext uri="{9D8B030D-6E8A-4147-A177-3AD203B41FA5}">
                      <a16:colId xmlns:a16="http://schemas.microsoft.com/office/drawing/2014/main" val="20001"/>
                    </a:ext>
                  </a:extLst>
                </a:gridCol>
              </a:tblGrid>
              <a:tr h="405875">
                <a:tc>
                  <a:txBody>
                    <a:bodyPr/>
                    <a:lstStyle/>
                    <a:p>
                      <a:pPr marL="0" lvl="0" indent="0" algn="ctr" rtl="0">
                        <a:spcBef>
                          <a:spcPts val="0"/>
                        </a:spcBef>
                        <a:spcAft>
                          <a:spcPts val="0"/>
                        </a:spcAft>
                        <a:buNone/>
                      </a:pPr>
                      <a:r>
                        <a:rPr lang="ru" sz="1200" b="1">
                          <a:latin typeface="Montserrat"/>
                          <a:ea typeface="Montserrat"/>
                          <a:cs typeface="Montserrat"/>
                          <a:sym typeface="Montserrat"/>
                        </a:rPr>
                        <a:t>Вид робіт (поточний/капітальний)</a:t>
                      </a:r>
                      <a:endParaRPr sz="1200" b="1">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ru" sz="1200" b="1">
                          <a:latin typeface="Montserrat"/>
                          <a:ea typeface="Montserrat"/>
                          <a:cs typeface="Montserrat"/>
                          <a:sym typeface="Montserrat"/>
                        </a:rPr>
                        <a:t>Виконано</a:t>
                      </a:r>
                      <a:endParaRPr sz="1200" b="1">
                        <a:latin typeface="Montserrat"/>
                        <a:ea typeface="Montserrat"/>
                        <a:cs typeface="Montserrat"/>
                        <a:sym typeface="Montserra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898475">
                <a:tc>
                  <a:txBody>
                    <a:bodyPr/>
                    <a:lstStyle/>
                    <a:p>
                      <a:pPr marL="25400" lvl="0" indent="0" algn="l" rtl="0">
                        <a:lnSpc>
                          <a:spcPct val="115000"/>
                        </a:lnSpc>
                        <a:spcBef>
                          <a:spcPts val="0"/>
                        </a:spcBef>
                        <a:spcAft>
                          <a:spcPts val="0"/>
                        </a:spcAft>
                        <a:buNone/>
                      </a:pPr>
                      <a:r>
                        <a:rPr lang="ru" sz="1200">
                          <a:latin typeface="Montserrat"/>
                          <a:ea typeface="Montserrat"/>
                          <a:cs typeface="Montserrat"/>
                          <a:sym typeface="Montserrat"/>
                        </a:rPr>
                        <a:t>Капітальний ремонт об’єктів зеленого господарства (парків, скверів,бульварів, тощо)</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ctr" rtl="0">
                        <a:lnSpc>
                          <a:spcPct val="115000"/>
                        </a:lnSpc>
                        <a:spcBef>
                          <a:spcPts val="0"/>
                        </a:spcBef>
                        <a:spcAft>
                          <a:spcPts val="0"/>
                        </a:spcAft>
                        <a:buNone/>
                      </a:pPr>
                      <a:r>
                        <a:rPr lang="ru" sz="1200">
                          <a:latin typeface="Montserrat"/>
                          <a:ea typeface="Montserrat"/>
                          <a:cs typeface="Montserrat"/>
                          <a:sym typeface="Montserrat"/>
                        </a:rPr>
                        <a:t>753,8</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98475">
                <a:tc>
                  <a:txBody>
                    <a:bodyPr/>
                    <a:lstStyle/>
                    <a:p>
                      <a:pPr marL="0" lvl="0" indent="0" algn="l" rtl="0">
                        <a:lnSpc>
                          <a:spcPct val="115000"/>
                        </a:lnSpc>
                        <a:spcBef>
                          <a:spcPts val="0"/>
                        </a:spcBef>
                        <a:spcAft>
                          <a:spcPts val="0"/>
                        </a:spcAft>
                        <a:buNone/>
                      </a:pPr>
                      <a:r>
                        <a:rPr lang="ru" sz="1200">
                          <a:latin typeface="Montserrat"/>
                          <a:ea typeface="Montserrat"/>
                          <a:cs typeface="Montserrat"/>
                          <a:sym typeface="Montserrat"/>
                        </a:rPr>
                        <a:t>Забезпечення функціонування (кап. ремонт) мереж зовнішнього освітлення в парках, в скверах</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ctr" rtl="0">
                        <a:lnSpc>
                          <a:spcPct val="115000"/>
                        </a:lnSpc>
                        <a:spcBef>
                          <a:spcPts val="0"/>
                        </a:spcBef>
                        <a:spcAft>
                          <a:spcPts val="0"/>
                        </a:spcAft>
                        <a:buNone/>
                      </a:pPr>
                      <a:r>
                        <a:rPr lang="ru" sz="1200">
                          <a:latin typeface="Montserrat"/>
                          <a:ea typeface="Montserrat"/>
                          <a:cs typeface="Montserrat"/>
                          <a:sym typeface="Montserrat"/>
                        </a:rPr>
                        <a:t>3382,6</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0875">
                <a:tc gridSpan="2">
                  <a:txBody>
                    <a:bodyPr/>
                    <a:lstStyle/>
                    <a:p>
                      <a:pPr marL="0" marR="38100" lvl="0" indent="0" algn="ctr" rtl="0">
                        <a:lnSpc>
                          <a:spcPct val="115000"/>
                        </a:lnSpc>
                        <a:spcBef>
                          <a:spcPts val="0"/>
                        </a:spcBef>
                        <a:spcAft>
                          <a:spcPts val="0"/>
                        </a:spcAft>
                        <a:buNone/>
                      </a:pPr>
                      <a:r>
                        <a:rPr lang="ru" sz="1200">
                          <a:latin typeface="Montserrat"/>
                          <a:ea typeface="Montserrat"/>
                          <a:cs typeface="Montserrat"/>
                          <a:sym typeface="Montserrat"/>
                        </a:rPr>
                        <a:t>Охорона та раціональне використання природних ресурсів</a:t>
                      </a:r>
                      <a:endParaRPr sz="1200">
                        <a:latin typeface="Montserrat"/>
                        <a:ea typeface="Montserrat"/>
                        <a:cs typeface="Montserrat"/>
                        <a:sym typeface="Montserrat"/>
                      </a:endParaRPr>
                    </a:p>
                  </a:txBody>
                  <a:tcPr marL="68575" marR="68575" marT="9525" marB="91425">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B6D7A8"/>
                    </a:solidFill>
                  </a:tcPr>
                </a:tc>
                <a:tc hMerge="1">
                  <a:txBody>
                    <a:bodyPr/>
                    <a:lstStyle/>
                    <a:p>
                      <a:endParaRPr lang="ru-RU"/>
                    </a:p>
                  </a:txBody>
                  <a:tcPr/>
                </a:tc>
                <a:extLst>
                  <a:ext uri="{0D108BD9-81ED-4DB2-BD59-A6C34878D82A}">
                    <a16:rowId xmlns:a16="http://schemas.microsoft.com/office/drawing/2014/main" val="10003"/>
                  </a:ext>
                </a:extLst>
              </a:tr>
              <a:tr h="1371375">
                <a:tc>
                  <a:txBody>
                    <a:bodyPr/>
                    <a:lstStyle/>
                    <a:p>
                      <a:pPr marL="25400" lvl="0" indent="0" algn="l" rtl="0">
                        <a:lnSpc>
                          <a:spcPct val="115000"/>
                        </a:lnSpc>
                        <a:spcBef>
                          <a:spcPts val="0"/>
                        </a:spcBef>
                        <a:spcAft>
                          <a:spcPts val="0"/>
                        </a:spcAft>
                        <a:buNone/>
                      </a:pPr>
                      <a:r>
                        <a:rPr lang="ru" sz="1200">
                          <a:latin typeface="Montserrat"/>
                          <a:ea typeface="Montserrat"/>
                          <a:cs typeface="Montserrat"/>
                          <a:sym typeface="Montserrat"/>
                        </a:rPr>
                        <a:t>Проведення інвентаризації парків і лісопаркових зон в т.ч. розробка та погодження проектів землеустрою з організації та встановлення меж парків, скверів та інших об’єктів</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ctr" rtl="0">
                        <a:lnSpc>
                          <a:spcPct val="115000"/>
                        </a:lnSpc>
                        <a:spcBef>
                          <a:spcPts val="0"/>
                        </a:spcBef>
                        <a:spcAft>
                          <a:spcPts val="0"/>
                        </a:spcAft>
                        <a:buNone/>
                      </a:pPr>
                      <a:r>
                        <a:rPr lang="ru" sz="1200">
                          <a:latin typeface="Montserrat"/>
                          <a:ea typeface="Montserrat"/>
                          <a:cs typeface="Montserrat"/>
                          <a:sym typeface="Montserrat"/>
                        </a:rPr>
                        <a:t>349,9</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62025">
                <a:tc>
                  <a:txBody>
                    <a:bodyPr/>
                    <a:lstStyle/>
                    <a:p>
                      <a:pPr marL="25400" lvl="0" indent="0" algn="l" rtl="0">
                        <a:lnSpc>
                          <a:spcPct val="115000"/>
                        </a:lnSpc>
                        <a:spcBef>
                          <a:spcPts val="0"/>
                        </a:spcBef>
                        <a:spcAft>
                          <a:spcPts val="0"/>
                        </a:spcAft>
                        <a:buNone/>
                      </a:pPr>
                      <a:r>
                        <a:rPr lang="ru" sz="1200">
                          <a:latin typeface="Montserrat"/>
                          <a:ea typeface="Montserrat"/>
                          <a:cs typeface="Montserrat"/>
                          <a:sym typeface="Montserrat"/>
                        </a:rPr>
                        <a:t>Придбання установок та обладнання для збору ТПВ</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ctr" rtl="0">
                        <a:lnSpc>
                          <a:spcPct val="115000"/>
                        </a:lnSpc>
                        <a:spcBef>
                          <a:spcPts val="0"/>
                        </a:spcBef>
                        <a:spcAft>
                          <a:spcPts val="0"/>
                        </a:spcAft>
                        <a:buNone/>
                      </a:pPr>
                      <a:r>
                        <a:rPr lang="ru" sz="1200">
                          <a:latin typeface="Montserrat"/>
                          <a:ea typeface="Montserrat"/>
                          <a:cs typeface="Montserrat"/>
                          <a:sym typeface="Montserrat"/>
                        </a:rPr>
                        <a:t>1725,3</a:t>
                      </a:r>
                      <a:endParaRPr sz="1200">
                        <a:latin typeface="Montserrat"/>
                        <a:ea typeface="Montserrat"/>
                        <a:cs typeface="Montserrat"/>
                        <a:sym typeface="Montserrat"/>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1536</Words>
  <Application>Microsoft Office PowerPoint</Application>
  <PresentationFormat>Экран (16:9)</PresentationFormat>
  <Paragraphs>150</Paragraphs>
  <Slides>19</Slides>
  <Notes>19</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19</vt:i4>
      </vt:variant>
    </vt:vector>
  </HeadingPairs>
  <TitlesOfParts>
    <vt:vector size="25" baseType="lpstr">
      <vt:lpstr>Montserrat</vt:lpstr>
      <vt:lpstr>Times New Roman</vt:lpstr>
      <vt:lpstr>Lato</vt:lpstr>
      <vt:lpstr>Raleway</vt:lpstr>
      <vt:lpstr>Arial</vt:lpstr>
      <vt:lpstr>Streamline</vt:lpstr>
      <vt:lpstr>Звіт департаменту житлово-комунального господарства Миколаївської міської ради про виконання міського бюджету за 2018 рік. </vt:lpstr>
      <vt:lpstr>Структура планових видатків та освоєння коштів в розрізі галузей житлово-комунального господарства Миколаєва за 2018 рік.</vt:lpstr>
      <vt:lpstr>Розподіл використаних коштів за напрямками діяльності: </vt:lpstr>
      <vt:lpstr>Аналіз тенденції</vt:lpstr>
      <vt:lpstr>Житлове господарство </vt:lpstr>
      <vt:lpstr>Презентация PowerPoint</vt:lpstr>
      <vt:lpstr>Презентация PowerPoint</vt:lpstr>
      <vt:lpstr>Збереження та утримання об'єктів зеленого господарства, реалізація екологічної політики міста </vt:lpstr>
      <vt:lpstr>Презентация PowerPoint</vt:lpstr>
      <vt:lpstr>Презентация PowerPoint</vt:lpstr>
      <vt:lpstr>Проект реконструкції  Соборної площі</vt:lpstr>
      <vt:lpstr>Проекти  реконструкції  благоустрою кіл</vt:lpstr>
      <vt:lpstr>Комунальне господарство  </vt:lpstr>
      <vt:lpstr>Презентация PowerPoint</vt:lpstr>
      <vt:lpstr>Презентация PowerPoint</vt:lpstr>
      <vt:lpstr> </vt:lpstr>
      <vt:lpstr> Цілі і пріоритети фінансування на 2019  рік:</vt:lpstr>
      <vt:lpstr> Цілі і пріоритети фінансування на 2019  рік:</vt:lpstr>
      <vt:lpstr> Дякуємо за увагу!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департаменту житлово-комунального господарства Миколаївської міської ради про виконання міського бюджету за 2018 рік. </dc:title>
  <dc:creator>Admin</dc:creator>
  <cp:lastModifiedBy>Admin</cp:lastModifiedBy>
  <cp:revision>1</cp:revision>
  <dcterms:modified xsi:type="dcterms:W3CDTF">2019-03-07T14:38:06Z</dcterms:modified>
</cp:coreProperties>
</file>